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2" r:id="rId7"/>
    <p:sldId id="263" r:id="rId8"/>
    <p:sldId id="261" r:id="rId9"/>
    <p:sldId id="265" r:id="rId10"/>
  </p:sldIdLst>
  <p:sldSz cx="18288000" cy="10287000"/>
  <p:notesSz cx="6858000" cy="9144000"/>
  <p:embeddedFontLst>
    <p:embeddedFont>
      <p:font typeface="Myriad Pro" panose="020B0503030403020204" pitchFamily="34" charset="0"/>
      <p:regular r:id="rId11"/>
      <p:bold r:id="rId12"/>
      <p:italic r:id="rId13"/>
      <p:boldItalic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4622" autoAdjust="0"/>
  </p:normalViewPr>
  <p:slideViewPr>
    <p:cSldViewPr>
      <p:cViewPr varScale="1">
        <p:scale>
          <a:sx n="53" d="100"/>
          <a:sy n="53" d="100"/>
        </p:scale>
        <p:origin x="941"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10" Type="http://schemas.openxmlformats.org/officeDocument/2006/relationships/image" Target="../media/image9.png"/><Relationship Id="rId4" Type="http://schemas.openxmlformats.org/officeDocument/2006/relationships/image" Target="../media/image18.png"/><Relationship Id="rId9" Type="http://schemas.openxmlformats.org/officeDocument/2006/relationships/image" Target="../media/image23.svg"/></Relationships>
</file>

<file path=ppt/slides/_rels/slide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9.png"/><Relationship Id="rId3" Type="http://schemas.openxmlformats.org/officeDocument/2006/relationships/image" Target="../media/image32.jpeg"/><Relationship Id="rId7" Type="http://schemas.openxmlformats.org/officeDocument/2006/relationships/image" Target="../media/image5.png"/><Relationship Id="rId12" Type="http://schemas.openxmlformats.org/officeDocument/2006/relationships/image" Target="../media/image39.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svg"/><Relationship Id="rId4" Type="http://schemas.openxmlformats.org/officeDocument/2006/relationships/image" Target="../media/image33.jpe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sv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svg"/><Relationship Id="rId7" Type="http://schemas.openxmlformats.org/officeDocument/2006/relationships/image" Target="../media/image51.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9.png"/><Relationship Id="rId5" Type="http://schemas.openxmlformats.org/officeDocument/2006/relationships/image" Target="../media/image50.svg"/><Relationship Id="rId10" Type="http://schemas.openxmlformats.org/officeDocument/2006/relationships/image" Target="../media/image54.svg"/><Relationship Id="rId4" Type="http://schemas.openxmlformats.org/officeDocument/2006/relationships/image" Target="../media/image49.png"/><Relationship Id="rId9"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6.svg"/><Relationship Id="rId7"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18" Type="http://schemas.openxmlformats.org/officeDocument/2006/relationships/image" Target="../media/image9.png"/><Relationship Id="rId3" Type="http://schemas.openxmlformats.org/officeDocument/2006/relationships/image" Target="../media/image62.svg"/><Relationship Id="rId7" Type="http://schemas.openxmlformats.org/officeDocument/2006/relationships/image" Target="../media/image64.jpe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image" Target="../media/image61.png"/><Relationship Id="rId16"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3.jpeg"/><Relationship Id="rId11" Type="http://schemas.openxmlformats.org/officeDocument/2006/relationships/image" Target="../media/image68.svg"/><Relationship Id="rId5" Type="http://schemas.openxmlformats.org/officeDocument/2006/relationships/image" Target="../media/image2.sv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1.png"/><Relationship Id="rId9" Type="http://schemas.openxmlformats.org/officeDocument/2006/relationships/image" Target="../media/image66.svg"/><Relationship Id="rId1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789667">
            <a:off x="8278191" y="2915769"/>
            <a:ext cx="11731626" cy="10426482"/>
          </a:xfrm>
          <a:custGeom>
            <a:avLst/>
            <a:gdLst/>
            <a:ahLst/>
            <a:cxnLst/>
            <a:rect l="l" t="t" r="r" b="b"/>
            <a:pathLst>
              <a:path w="11731626" h="10426482">
                <a:moveTo>
                  <a:pt x="0" y="0"/>
                </a:moveTo>
                <a:lnTo>
                  <a:pt x="11731625" y="0"/>
                </a:lnTo>
                <a:lnTo>
                  <a:pt x="11731625" y="10426482"/>
                </a:lnTo>
                <a:lnTo>
                  <a:pt x="0" y="10426482"/>
                </a:lnTo>
                <a:lnTo>
                  <a:pt x="0" y="0"/>
                </a:lnTo>
                <a:close/>
              </a:path>
            </a:pathLst>
          </a:custGeom>
          <a:blipFill>
            <a:blip r:embed="rId2">
              <a:alphaModFix amt="65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080160" y="3051011"/>
            <a:ext cx="8583302" cy="9987842"/>
            <a:chOff x="0" y="0"/>
            <a:chExt cx="698500" cy="812800"/>
          </a:xfrm>
        </p:grpSpPr>
        <p:sp>
          <p:nvSpPr>
            <p:cNvPr id="5" name="Freeform 5"/>
            <p:cNvSpPr/>
            <p:nvPr/>
          </p:nvSpPr>
          <p:spPr>
            <a:xfrm>
              <a:off x="0" y="7145"/>
              <a:ext cx="698500" cy="798511"/>
            </a:xfrm>
            <a:custGeom>
              <a:avLst/>
              <a:gdLst/>
              <a:ahLst/>
              <a:cxnLst/>
              <a:rect l="l" t="t" r="r" b="b"/>
              <a:pathLst>
                <a:path w="698500" h="798511">
                  <a:moveTo>
                    <a:pt x="381409" y="11566"/>
                  </a:moveTo>
                  <a:lnTo>
                    <a:pt x="666341" y="177344"/>
                  </a:lnTo>
                  <a:cubicBezTo>
                    <a:pt x="686251" y="188928"/>
                    <a:pt x="698500" y="210226"/>
                    <a:pt x="698500" y="233261"/>
                  </a:cubicBezTo>
                  <a:lnTo>
                    <a:pt x="698500" y="565249"/>
                  </a:lnTo>
                  <a:cubicBezTo>
                    <a:pt x="698500" y="588284"/>
                    <a:pt x="686251" y="609582"/>
                    <a:pt x="666341" y="621166"/>
                  </a:cubicBezTo>
                  <a:lnTo>
                    <a:pt x="381409" y="786944"/>
                  </a:lnTo>
                  <a:cubicBezTo>
                    <a:pt x="361530" y="798510"/>
                    <a:pt x="336970" y="798510"/>
                    <a:pt x="317091" y="786944"/>
                  </a:cubicBezTo>
                  <a:lnTo>
                    <a:pt x="32159" y="621166"/>
                  </a:lnTo>
                  <a:cubicBezTo>
                    <a:pt x="12249" y="609582"/>
                    <a:pt x="0" y="588284"/>
                    <a:pt x="0" y="565249"/>
                  </a:cubicBezTo>
                  <a:lnTo>
                    <a:pt x="0" y="233261"/>
                  </a:lnTo>
                  <a:cubicBezTo>
                    <a:pt x="0" y="210226"/>
                    <a:pt x="12249" y="188928"/>
                    <a:pt x="32159" y="177344"/>
                  </a:cubicBezTo>
                  <a:lnTo>
                    <a:pt x="317091" y="11566"/>
                  </a:lnTo>
                  <a:cubicBezTo>
                    <a:pt x="336970" y="0"/>
                    <a:pt x="361530" y="0"/>
                    <a:pt x="381409" y="11566"/>
                  </a:cubicBezTo>
                  <a:close/>
                </a:path>
              </a:pathLst>
            </a:custGeom>
            <a:blipFill>
              <a:blip r:embed="rId4"/>
              <a:stretch>
                <a:fillRect l="-46161" t="-1266" r="-46786" b="-12075"/>
              </a:stretch>
            </a:blipFill>
            <a:ln w="266700" cap="rnd">
              <a:solidFill>
                <a:srgbClr val="FFFFFF"/>
              </a:solidFill>
              <a:prstDash val="solid"/>
              <a:round/>
            </a:ln>
          </p:spPr>
        </p:sp>
      </p:grpSp>
      <p:sp>
        <p:nvSpPr>
          <p:cNvPr id="6" name="Freeform 6"/>
          <p:cNvSpPr/>
          <p:nvPr/>
        </p:nvSpPr>
        <p:spPr>
          <a:xfrm rot="1789667">
            <a:off x="9299175" y="-2331125"/>
            <a:ext cx="9341030" cy="8301840"/>
          </a:xfrm>
          <a:custGeom>
            <a:avLst/>
            <a:gdLst/>
            <a:ahLst/>
            <a:cxnLst/>
            <a:rect l="l" t="t" r="r" b="b"/>
            <a:pathLst>
              <a:path w="9341030" h="8301840">
                <a:moveTo>
                  <a:pt x="0" y="0"/>
                </a:moveTo>
                <a:lnTo>
                  <a:pt x="9341030" y="0"/>
                </a:lnTo>
                <a:lnTo>
                  <a:pt x="9341030" y="8301840"/>
                </a:lnTo>
                <a:lnTo>
                  <a:pt x="0" y="8301840"/>
                </a:lnTo>
                <a:lnTo>
                  <a:pt x="0" y="0"/>
                </a:lnTo>
                <a:close/>
              </a:path>
            </a:pathLst>
          </a:custGeom>
          <a:blipFill>
            <a:blip r:embed="rId2">
              <a:alphaModFix amt="65999"/>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10733951" y="-2223442"/>
            <a:ext cx="6834252" cy="7952584"/>
            <a:chOff x="0" y="0"/>
            <a:chExt cx="698500" cy="812800"/>
          </a:xfrm>
        </p:grpSpPr>
        <p:sp>
          <p:nvSpPr>
            <p:cNvPr id="8" name="Freeform 8"/>
            <p:cNvSpPr/>
            <p:nvPr/>
          </p:nvSpPr>
          <p:spPr>
            <a:xfrm>
              <a:off x="0" y="8973"/>
              <a:ext cx="698500" cy="794854"/>
            </a:xfrm>
            <a:custGeom>
              <a:avLst/>
              <a:gdLst/>
              <a:ahLst/>
              <a:cxnLst/>
              <a:rect l="l" t="t" r="r" b="b"/>
              <a:pathLst>
                <a:path w="698500" h="794854">
                  <a:moveTo>
                    <a:pt x="389640" y="14526"/>
                  </a:moveTo>
                  <a:lnTo>
                    <a:pt x="658110" y="170728"/>
                  </a:lnTo>
                  <a:cubicBezTo>
                    <a:pt x="683116" y="185277"/>
                    <a:pt x="698500" y="212025"/>
                    <a:pt x="698500" y="240955"/>
                  </a:cubicBezTo>
                  <a:lnTo>
                    <a:pt x="698500" y="553899"/>
                  </a:lnTo>
                  <a:cubicBezTo>
                    <a:pt x="698500" y="582829"/>
                    <a:pt x="683116" y="609577"/>
                    <a:pt x="658110" y="624126"/>
                  </a:cubicBezTo>
                  <a:lnTo>
                    <a:pt x="389640" y="780328"/>
                  </a:lnTo>
                  <a:cubicBezTo>
                    <a:pt x="364672" y="794854"/>
                    <a:pt x="333828" y="794854"/>
                    <a:pt x="308860" y="780328"/>
                  </a:cubicBezTo>
                  <a:lnTo>
                    <a:pt x="40390" y="624126"/>
                  </a:lnTo>
                  <a:cubicBezTo>
                    <a:pt x="15384" y="609577"/>
                    <a:pt x="0" y="582829"/>
                    <a:pt x="0" y="553899"/>
                  </a:cubicBezTo>
                  <a:lnTo>
                    <a:pt x="0" y="240955"/>
                  </a:lnTo>
                  <a:cubicBezTo>
                    <a:pt x="0" y="212025"/>
                    <a:pt x="15384" y="185277"/>
                    <a:pt x="40390" y="170728"/>
                  </a:cubicBezTo>
                  <a:lnTo>
                    <a:pt x="308860" y="14526"/>
                  </a:lnTo>
                  <a:cubicBezTo>
                    <a:pt x="333828" y="0"/>
                    <a:pt x="364672" y="0"/>
                    <a:pt x="389640" y="14526"/>
                  </a:cubicBezTo>
                  <a:close/>
                </a:path>
              </a:pathLst>
            </a:custGeom>
            <a:blipFill>
              <a:blip r:embed="rId5"/>
              <a:stretch>
                <a:fillRect l="-34513" r="-34513"/>
              </a:stretch>
            </a:blipFill>
            <a:ln w="266700" cap="rnd">
              <a:solidFill>
                <a:srgbClr val="FFFFFF"/>
              </a:solidFill>
              <a:prstDash val="solid"/>
              <a:round/>
            </a:ln>
          </p:spPr>
        </p:sp>
      </p:grpSp>
      <p:grpSp>
        <p:nvGrpSpPr>
          <p:cNvPr id="9" name="Group 9"/>
          <p:cNvGrpSpPr/>
          <p:nvPr/>
        </p:nvGrpSpPr>
        <p:grpSpPr>
          <a:xfrm>
            <a:off x="3298526" y="8194787"/>
            <a:ext cx="5453751" cy="1131830"/>
            <a:chOff x="0" y="0"/>
            <a:chExt cx="1627508" cy="337761"/>
          </a:xfrm>
        </p:grpSpPr>
        <p:sp>
          <p:nvSpPr>
            <p:cNvPr id="10" name="Freeform 10"/>
            <p:cNvSpPr/>
            <p:nvPr/>
          </p:nvSpPr>
          <p:spPr>
            <a:xfrm>
              <a:off x="0" y="0"/>
              <a:ext cx="1627508" cy="337761"/>
            </a:xfrm>
            <a:custGeom>
              <a:avLst/>
              <a:gdLst/>
              <a:ahLst/>
              <a:cxnLst/>
              <a:rect l="l" t="t" r="r" b="b"/>
              <a:pathLst>
                <a:path w="1627508" h="337761">
                  <a:moveTo>
                    <a:pt x="58202" y="0"/>
                  </a:moveTo>
                  <a:lnTo>
                    <a:pt x="1569306" y="0"/>
                  </a:lnTo>
                  <a:cubicBezTo>
                    <a:pt x="1584742" y="0"/>
                    <a:pt x="1599546" y="6132"/>
                    <a:pt x="1610461" y="17047"/>
                  </a:cubicBezTo>
                  <a:cubicBezTo>
                    <a:pt x="1621376" y="27962"/>
                    <a:pt x="1627508" y="42766"/>
                    <a:pt x="1627508" y="58202"/>
                  </a:cubicBezTo>
                  <a:lnTo>
                    <a:pt x="1627508" y="279559"/>
                  </a:lnTo>
                  <a:cubicBezTo>
                    <a:pt x="1627508" y="294995"/>
                    <a:pt x="1621376" y="309799"/>
                    <a:pt x="1610461" y="320714"/>
                  </a:cubicBezTo>
                  <a:cubicBezTo>
                    <a:pt x="1599546" y="331629"/>
                    <a:pt x="1584742" y="337761"/>
                    <a:pt x="1569306" y="337761"/>
                  </a:cubicBezTo>
                  <a:lnTo>
                    <a:pt x="58202" y="337761"/>
                  </a:lnTo>
                  <a:cubicBezTo>
                    <a:pt x="42766" y="337761"/>
                    <a:pt x="27962" y="331629"/>
                    <a:pt x="17047" y="320714"/>
                  </a:cubicBezTo>
                  <a:cubicBezTo>
                    <a:pt x="6132" y="309799"/>
                    <a:pt x="0" y="294995"/>
                    <a:pt x="0" y="279559"/>
                  </a:cubicBezTo>
                  <a:lnTo>
                    <a:pt x="0" y="58202"/>
                  </a:lnTo>
                  <a:cubicBezTo>
                    <a:pt x="0" y="42766"/>
                    <a:pt x="6132" y="27962"/>
                    <a:pt x="17047" y="17047"/>
                  </a:cubicBezTo>
                  <a:cubicBezTo>
                    <a:pt x="27962" y="6132"/>
                    <a:pt x="42766" y="0"/>
                    <a:pt x="58202" y="0"/>
                  </a:cubicBezTo>
                  <a:close/>
                </a:path>
              </a:pathLst>
            </a:custGeom>
            <a:solidFill>
              <a:srgbClr val="000000">
                <a:alpha val="0"/>
              </a:srgbClr>
            </a:solidFill>
            <a:ln w="19050" cap="rnd">
              <a:solidFill>
                <a:srgbClr val="14320F"/>
              </a:solidFill>
              <a:prstDash val="solid"/>
              <a:round/>
            </a:ln>
          </p:spPr>
        </p:sp>
        <p:sp>
          <p:nvSpPr>
            <p:cNvPr id="11" name="TextBox 11"/>
            <p:cNvSpPr txBox="1"/>
            <p:nvPr/>
          </p:nvSpPr>
          <p:spPr>
            <a:xfrm>
              <a:off x="0" y="-38100"/>
              <a:ext cx="1627508" cy="375861"/>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grpSp>
        <p:nvGrpSpPr>
          <p:cNvPr id="15" name="Group 15"/>
          <p:cNvGrpSpPr/>
          <p:nvPr/>
        </p:nvGrpSpPr>
        <p:grpSpPr>
          <a:xfrm>
            <a:off x="1028700" y="8194787"/>
            <a:ext cx="3496819" cy="1131830"/>
            <a:chOff x="0" y="0"/>
            <a:chExt cx="1043520" cy="337761"/>
          </a:xfrm>
        </p:grpSpPr>
        <p:sp>
          <p:nvSpPr>
            <p:cNvPr id="16" name="Freeform 16"/>
            <p:cNvSpPr/>
            <p:nvPr/>
          </p:nvSpPr>
          <p:spPr>
            <a:xfrm>
              <a:off x="0" y="0"/>
              <a:ext cx="1043520" cy="337761"/>
            </a:xfrm>
            <a:custGeom>
              <a:avLst/>
              <a:gdLst/>
              <a:ahLst/>
              <a:cxnLst/>
              <a:rect l="l" t="t" r="r" b="b"/>
              <a:pathLst>
                <a:path w="1043520" h="337761">
                  <a:moveTo>
                    <a:pt x="90774" y="0"/>
                  </a:moveTo>
                  <a:lnTo>
                    <a:pt x="952747" y="0"/>
                  </a:lnTo>
                  <a:cubicBezTo>
                    <a:pt x="1002879" y="0"/>
                    <a:pt x="1043520" y="40641"/>
                    <a:pt x="1043520" y="90774"/>
                  </a:cubicBezTo>
                  <a:lnTo>
                    <a:pt x="1043520" y="246987"/>
                  </a:lnTo>
                  <a:cubicBezTo>
                    <a:pt x="1043520" y="297120"/>
                    <a:pt x="1002879" y="337761"/>
                    <a:pt x="952747" y="337761"/>
                  </a:cubicBezTo>
                  <a:lnTo>
                    <a:pt x="90774" y="337761"/>
                  </a:lnTo>
                  <a:cubicBezTo>
                    <a:pt x="66699" y="337761"/>
                    <a:pt x="43610" y="328197"/>
                    <a:pt x="26587" y="311174"/>
                  </a:cubicBezTo>
                  <a:cubicBezTo>
                    <a:pt x="9564" y="294150"/>
                    <a:pt x="0" y="271062"/>
                    <a:pt x="0" y="246987"/>
                  </a:cubicBezTo>
                  <a:lnTo>
                    <a:pt x="0" y="90774"/>
                  </a:lnTo>
                  <a:cubicBezTo>
                    <a:pt x="0" y="66699"/>
                    <a:pt x="9564" y="43610"/>
                    <a:pt x="26587" y="26587"/>
                  </a:cubicBezTo>
                  <a:cubicBezTo>
                    <a:pt x="43610" y="9564"/>
                    <a:pt x="66699" y="0"/>
                    <a:pt x="90774" y="0"/>
                  </a:cubicBezTo>
                  <a:close/>
                </a:path>
              </a:pathLst>
            </a:custGeom>
            <a:solidFill>
              <a:srgbClr val="457800"/>
            </a:solidFill>
          </p:spPr>
        </p:sp>
        <p:sp>
          <p:nvSpPr>
            <p:cNvPr id="17" name="TextBox 17"/>
            <p:cNvSpPr txBox="1"/>
            <p:nvPr/>
          </p:nvSpPr>
          <p:spPr>
            <a:xfrm>
              <a:off x="0" y="-38100"/>
              <a:ext cx="1043520" cy="375861"/>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sp>
        <p:nvSpPr>
          <p:cNvPr id="21" name="TextBox 21"/>
          <p:cNvSpPr txBox="1"/>
          <p:nvPr/>
        </p:nvSpPr>
        <p:spPr>
          <a:xfrm>
            <a:off x="1028700" y="2299812"/>
            <a:ext cx="14820900" cy="2295437"/>
          </a:xfrm>
          <a:prstGeom prst="rect">
            <a:avLst/>
          </a:prstGeom>
        </p:spPr>
        <p:txBody>
          <a:bodyPr wrap="square" lIns="0" tIns="0" rIns="0" bIns="0" rtlCol="0" anchor="t">
            <a:spAutoFit/>
          </a:bodyPr>
          <a:lstStyle/>
          <a:p>
            <a:pPr algn="l">
              <a:lnSpc>
                <a:spcPts val="19131"/>
              </a:lnSpc>
            </a:pPr>
            <a:r>
              <a:rPr lang="en-US" sz="13665" b="1" dirty="0">
                <a:solidFill>
                  <a:srgbClr val="457800"/>
                </a:solidFill>
                <a:latin typeface="Myriad Pro" panose="020B0503030403020204" pitchFamily="34" charset="0"/>
                <a:ea typeface="Neue Montreal Bold"/>
                <a:cs typeface="Neue Montreal Bold"/>
                <a:sym typeface="Neue Montreal Bold"/>
              </a:rPr>
              <a:t>Company</a:t>
            </a:r>
          </a:p>
        </p:txBody>
      </p:sp>
      <p:sp>
        <p:nvSpPr>
          <p:cNvPr id="23" name="Freeform 23"/>
          <p:cNvSpPr/>
          <p:nvPr/>
        </p:nvSpPr>
        <p:spPr>
          <a:xfrm>
            <a:off x="5091820" y="8375942"/>
            <a:ext cx="639121" cy="639121"/>
          </a:xfrm>
          <a:custGeom>
            <a:avLst/>
            <a:gdLst/>
            <a:ahLst/>
            <a:cxnLst/>
            <a:rect l="l" t="t" r="r" b="b"/>
            <a:pathLst>
              <a:path w="639121" h="639121">
                <a:moveTo>
                  <a:pt x="0" y="0"/>
                </a:moveTo>
                <a:lnTo>
                  <a:pt x="639121" y="0"/>
                </a:lnTo>
                <a:lnTo>
                  <a:pt x="639121" y="639121"/>
                </a:lnTo>
                <a:lnTo>
                  <a:pt x="0" y="6391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Freeform 24"/>
          <p:cNvSpPr/>
          <p:nvPr/>
        </p:nvSpPr>
        <p:spPr>
          <a:xfrm>
            <a:off x="1486481" y="8449531"/>
            <a:ext cx="91950" cy="130877"/>
          </a:xfrm>
          <a:custGeom>
            <a:avLst/>
            <a:gdLst/>
            <a:ahLst/>
            <a:cxnLst/>
            <a:rect l="l" t="t" r="r" b="b"/>
            <a:pathLst>
              <a:path w="91950" h="130877">
                <a:moveTo>
                  <a:pt x="0" y="0"/>
                </a:moveTo>
                <a:lnTo>
                  <a:pt x="91950" y="0"/>
                </a:lnTo>
                <a:lnTo>
                  <a:pt x="91950" y="130878"/>
                </a:lnTo>
                <a:lnTo>
                  <a:pt x="0" y="130878"/>
                </a:lnTo>
                <a:lnTo>
                  <a:pt x="0" y="0"/>
                </a:lnTo>
                <a:close/>
              </a:path>
            </a:pathLst>
          </a:custGeom>
          <a:blipFill>
            <a:blip r:embed="rId8">
              <a:extLst>
                <a:ext uri="{96DAC541-7B7A-43D3-8B79-37D633B846F1}">
                  <asvg:svgBlip xmlns:asvg="http://schemas.microsoft.com/office/drawing/2016/SVG/main" r:embed="rId9"/>
                </a:ext>
              </a:extLst>
            </a:blip>
            <a:stretch>
              <a:fillRect r="-762641"/>
            </a:stretch>
          </a:blipFill>
        </p:spPr>
      </p:sp>
      <p:sp>
        <p:nvSpPr>
          <p:cNvPr id="25" name="TextBox 25"/>
          <p:cNvSpPr txBox="1"/>
          <p:nvPr/>
        </p:nvSpPr>
        <p:spPr>
          <a:xfrm>
            <a:off x="1179777" y="3586045"/>
            <a:ext cx="8451658" cy="1274901"/>
          </a:xfrm>
          <a:prstGeom prst="rect">
            <a:avLst/>
          </a:prstGeom>
        </p:spPr>
        <p:txBody>
          <a:bodyPr lIns="0" tIns="0" rIns="0" bIns="0" rtlCol="0" anchor="t">
            <a:spAutoFit/>
          </a:bodyPr>
          <a:lstStyle/>
          <a:p>
            <a:pPr algn="l">
              <a:lnSpc>
                <a:spcPts val="12046"/>
              </a:lnSpc>
            </a:pPr>
            <a:r>
              <a:rPr lang="en-US" sz="3600" b="1" dirty="0">
                <a:solidFill>
                  <a:srgbClr val="000000"/>
                </a:solidFill>
                <a:latin typeface="Myriad Pro" panose="020B0503030403020204" pitchFamily="34" charset="0"/>
                <a:ea typeface="Neue Montreal Medium"/>
                <a:cs typeface="Neue Montreal Medium"/>
                <a:sym typeface="Neue Montreal Medium"/>
              </a:rPr>
              <a:t>Country of origin</a:t>
            </a:r>
          </a:p>
        </p:txBody>
      </p:sp>
      <p:sp>
        <p:nvSpPr>
          <p:cNvPr id="29" name="TextBox 29"/>
          <p:cNvSpPr txBox="1"/>
          <p:nvPr/>
        </p:nvSpPr>
        <p:spPr>
          <a:xfrm>
            <a:off x="1683206" y="8409019"/>
            <a:ext cx="1985954" cy="230832"/>
          </a:xfrm>
          <a:prstGeom prst="rect">
            <a:avLst/>
          </a:prstGeom>
        </p:spPr>
        <p:txBody>
          <a:bodyPr wrap="square" lIns="0" tIns="0" rIns="0" bIns="0" rtlCol="0" anchor="t">
            <a:spAutoFit/>
          </a:bodyPr>
          <a:lstStyle/>
          <a:p>
            <a:pPr algn="l">
              <a:lnSpc>
                <a:spcPts val="1765"/>
              </a:lnSpc>
            </a:pPr>
            <a:r>
              <a:rPr lang="en-US" sz="1548" dirty="0">
                <a:solidFill>
                  <a:srgbClr val="FFFFFF"/>
                </a:solidFill>
                <a:latin typeface="Myriad Pro" panose="020B0503030403020204" pitchFamily="34" charset="0"/>
                <a:ea typeface="Neue Montreal"/>
                <a:cs typeface="Neue Montreal"/>
                <a:sym typeface="Neue Montreal"/>
              </a:rPr>
              <a:t>Contact person</a:t>
            </a:r>
          </a:p>
        </p:txBody>
      </p:sp>
      <p:sp>
        <p:nvSpPr>
          <p:cNvPr id="30" name="TextBox 30"/>
          <p:cNvSpPr txBox="1"/>
          <p:nvPr/>
        </p:nvSpPr>
        <p:spPr>
          <a:xfrm>
            <a:off x="1486481" y="8639971"/>
            <a:ext cx="2710638" cy="455960"/>
          </a:xfrm>
          <a:prstGeom prst="rect">
            <a:avLst/>
          </a:prstGeom>
        </p:spPr>
        <p:txBody>
          <a:bodyPr lIns="0" tIns="0" rIns="0" bIns="0" rtlCol="0" anchor="t">
            <a:spAutoFit/>
          </a:bodyPr>
          <a:lstStyle/>
          <a:p>
            <a:pPr algn="l">
              <a:lnSpc>
                <a:spcPts val="3500"/>
              </a:lnSpc>
            </a:pPr>
            <a:r>
              <a:rPr lang="en-US" sz="3070" b="1" dirty="0">
                <a:solidFill>
                  <a:srgbClr val="FFFFFF"/>
                </a:solidFill>
                <a:latin typeface="Myriad Pro" panose="020B0503030403020204" pitchFamily="34" charset="0"/>
                <a:ea typeface="Neue Montreal Medium"/>
                <a:cs typeface="Neue Montreal Medium"/>
                <a:sym typeface="Neue Montreal Medium"/>
              </a:rPr>
              <a:t>Ivan Ivanov</a:t>
            </a:r>
          </a:p>
        </p:txBody>
      </p:sp>
      <p:sp>
        <p:nvSpPr>
          <p:cNvPr id="31" name="TextBox 31"/>
          <p:cNvSpPr txBox="1"/>
          <p:nvPr/>
        </p:nvSpPr>
        <p:spPr>
          <a:xfrm>
            <a:off x="1028700" y="6203316"/>
            <a:ext cx="6590369" cy="1145185"/>
          </a:xfrm>
          <a:prstGeom prst="rect">
            <a:avLst/>
          </a:prstGeom>
        </p:spPr>
        <p:txBody>
          <a:bodyPr lIns="0" tIns="0" rIns="0" bIns="0" rtlCol="0" anchor="t">
            <a:spAutoFit/>
          </a:bodyPr>
          <a:lstStyle/>
          <a:p>
            <a:pPr algn="l"/>
            <a:r>
              <a:rPr lang="en-US" sz="3721" dirty="0">
                <a:solidFill>
                  <a:srgbClr val="000000"/>
                </a:solidFill>
                <a:latin typeface="Myriad Pro" panose="020B0503030403020204" pitchFamily="34" charset="0"/>
                <a:ea typeface="Neue Montreal"/>
                <a:cs typeface="Neue Montreal"/>
                <a:sym typeface="Neue Montreal"/>
              </a:rPr>
              <a:t>Slogan about naturalness / traditions</a:t>
            </a:r>
          </a:p>
        </p:txBody>
      </p:sp>
      <p:sp>
        <p:nvSpPr>
          <p:cNvPr id="32" name="TextBox 32"/>
          <p:cNvSpPr txBox="1"/>
          <p:nvPr/>
        </p:nvSpPr>
        <p:spPr>
          <a:xfrm>
            <a:off x="5937009" y="8676887"/>
            <a:ext cx="2491261" cy="372602"/>
          </a:xfrm>
          <a:prstGeom prst="rect">
            <a:avLst/>
          </a:prstGeom>
        </p:spPr>
        <p:txBody>
          <a:bodyPr lIns="0" tIns="0" rIns="0" bIns="0" rtlCol="0" anchor="t">
            <a:spAutoFit/>
          </a:bodyPr>
          <a:lstStyle/>
          <a:p>
            <a:pPr algn="l">
              <a:lnSpc>
                <a:spcPts val="2969"/>
              </a:lnSpc>
            </a:pPr>
            <a:r>
              <a:rPr lang="en-US" sz="2356" dirty="0">
                <a:solidFill>
                  <a:srgbClr val="000000"/>
                </a:solidFill>
                <a:latin typeface="Myriad Pro" panose="020B0503030403020204" pitchFamily="34" charset="0"/>
                <a:ea typeface="Neue Montreal"/>
                <a:cs typeface="Neue Montreal"/>
                <a:sym typeface="Neue Montreal"/>
              </a:rPr>
              <a:t>yourcompany.com</a:t>
            </a:r>
          </a:p>
        </p:txBody>
      </p:sp>
      <p:sp>
        <p:nvSpPr>
          <p:cNvPr id="33" name="TextBox 33"/>
          <p:cNvSpPr txBox="1"/>
          <p:nvPr/>
        </p:nvSpPr>
        <p:spPr>
          <a:xfrm>
            <a:off x="5937009" y="8435089"/>
            <a:ext cx="1446513" cy="221151"/>
          </a:xfrm>
          <a:prstGeom prst="rect">
            <a:avLst/>
          </a:prstGeom>
        </p:spPr>
        <p:txBody>
          <a:bodyPr lIns="0" tIns="0" rIns="0" bIns="0" rtlCol="0" anchor="t">
            <a:spAutoFit/>
          </a:bodyPr>
          <a:lstStyle/>
          <a:p>
            <a:pPr algn="l">
              <a:lnSpc>
                <a:spcPts val="1779"/>
              </a:lnSpc>
            </a:pPr>
            <a:r>
              <a:rPr lang="en-US" sz="1412">
                <a:solidFill>
                  <a:srgbClr val="000000"/>
                </a:solidFill>
                <a:latin typeface="Myriad Pro" panose="020B0503030403020204" pitchFamily="34" charset="0"/>
                <a:ea typeface="Neue Montreal"/>
                <a:cs typeface="Neue Montreal"/>
                <a:sym typeface="Neue Montreal"/>
              </a:rPr>
              <a:t>Website:</a:t>
            </a:r>
          </a:p>
        </p:txBody>
      </p:sp>
      <p:pic>
        <p:nvPicPr>
          <p:cNvPr id="34" name="Рисунок 33" descr="Изображение выглядит как текст, снимок экрана, Шрифт, пульт дистанционного управления&#10;&#10;Содержимое, созданное искусственным интеллектом, может быть неверным.">
            <a:extLst>
              <a:ext uri="{FF2B5EF4-FFF2-40B4-BE49-F238E27FC236}">
                <a16:creationId xmlns:a16="http://schemas.microsoft.com/office/drawing/2014/main" id="{6A806D9C-A450-6BF4-9C35-8FB35F6E1BB1}"/>
              </a:ext>
            </a:extLst>
          </p:cNvPr>
          <p:cNvPicPr>
            <a:picLocks noChangeAspect="1"/>
          </p:cNvPicPr>
          <p:nvPr/>
        </p:nvPicPr>
        <p:blipFill>
          <a:blip r:embed="rId10" cstate="print">
            <a:extLst>
              <a:ext uri="{28A0092B-C50C-407E-A947-70E740481C1C}">
                <a14:useLocalDpi xmlns:a14="http://schemas.microsoft.com/office/drawing/2010/main" val="0"/>
              </a:ext>
            </a:extLst>
          </a:blip>
          <a:srcRect l="14377" t="33441" r="36515" b="50035"/>
          <a:stretch>
            <a:fillRect/>
          </a:stretch>
        </p:blipFill>
        <p:spPr>
          <a:xfrm>
            <a:off x="1068462" y="638765"/>
            <a:ext cx="2635614" cy="12543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776121" y="7933785"/>
            <a:ext cx="3086100" cy="3086100"/>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457800"/>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sp>
        <p:nvSpPr>
          <p:cNvPr id="12" name="Freeform 12"/>
          <p:cNvSpPr/>
          <p:nvPr/>
        </p:nvSpPr>
        <p:spPr>
          <a:xfrm rot="2544944">
            <a:off x="-4097819" y="5645378"/>
            <a:ext cx="12577510" cy="5093892"/>
          </a:xfrm>
          <a:custGeom>
            <a:avLst/>
            <a:gdLst/>
            <a:ahLst/>
            <a:cxnLst/>
            <a:rect l="l" t="t" r="r" b="b"/>
            <a:pathLst>
              <a:path w="12577510" h="5093892">
                <a:moveTo>
                  <a:pt x="0" y="0"/>
                </a:moveTo>
                <a:lnTo>
                  <a:pt x="12577510" y="0"/>
                </a:lnTo>
                <a:lnTo>
                  <a:pt x="12577510" y="5093891"/>
                </a:lnTo>
                <a:lnTo>
                  <a:pt x="0" y="50938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6"/>
          <p:cNvSpPr txBox="1"/>
          <p:nvPr/>
        </p:nvSpPr>
        <p:spPr>
          <a:xfrm>
            <a:off x="1028700" y="2390946"/>
            <a:ext cx="8206343" cy="1926636"/>
          </a:xfrm>
          <a:prstGeom prst="rect">
            <a:avLst/>
          </a:prstGeom>
        </p:spPr>
        <p:txBody>
          <a:bodyPr lIns="0" tIns="0" rIns="0" bIns="0" rtlCol="0" anchor="t">
            <a:spAutoFit/>
          </a:bodyPr>
          <a:lstStyle/>
          <a:p>
            <a:pPr algn="l">
              <a:lnSpc>
                <a:spcPts val="15747"/>
              </a:lnSpc>
            </a:pPr>
            <a:r>
              <a:rPr lang="en-US" sz="11247" b="1" dirty="0">
                <a:solidFill>
                  <a:srgbClr val="457800"/>
                </a:solidFill>
                <a:latin typeface="Myriad Pro" panose="020B0503030403020204" pitchFamily="34" charset="0"/>
                <a:ea typeface="Neue Montreal Bold"/>
                <a:cs typeface="Neue Montreal Bold"/>
                <a:sym typeface="Neue Montreal Bold"/>
              </a:rPr>
              <a:t>About us</a:t>
            </a:r>
          </a:p>
        </p:txBody>
      </p:sp>
      <p:sp>
        <p:nvSpPr>
          <p:cNvPr id="18" name="TextBox 18"/>
          <p:cNvSpPr txBox="1"/>
          <p:nvPr/>
        </p:nvSpPr>
        <p:spPr>
          <a:xfrm>
            <a:off x="8749294" y="5129233"/>
            <a:ext cx="5360232" cy="448841"/>
          </a:xfrm>
          <a:prstGeom prst="rect">
            <a:avLst/>
          </a:prstGeom>
        </p:spPr>
        <p:txBody>
          <a:bodyPr wrap="square" lIns="0" tIns="0" rIns="0" bIns="0" rtlCol="0" anchor="t">
            <a:spAutoFit/>
          </a:bodyPr>
          <a:lstStyle/>
          <a:p>
            <a:pPr algn="l">
              <a:lnSpc>
                <a:spcPts val="3500"/>
              </a:lnSpc>
            </a:pPr>
            <a:r>
              <a:rPr lang="en-US" sz="3070" b="1" dirty="0">
                <a:solidFill>
                  <a:srgbClr val="357529"/>
                </a:solidFill>
                <a:latin typeface="Myriad Pro" panose="020B0503030403020204" pitchFamily="34" charset="0"/>
                <a:ea typeface="Neue Montreal Bold"/>
                <a:cs typeface="Neue Montreal Bold"/>
                <a:sym typeface="Neue Montreal Bold"/>
              </a:rPr>
              <a:t>Geography / Export countries</a:t>
            </a:r>
          </a:p>
        </p:txBody>
      </p:sp>
      <p:sp>
        <p:nvSpPr>
          <p:cNvPr id="19" name="TextBox 19"/>
          <p:cNvSpPr txBox="1"/>
          <p:nvPr/>
        </p:nvSpPr>
        <p:spPr>
          <a:xfrm>
            <a:off x="8736802" y="1305932"/>
            <a:ext cx="3935047" cy="451985"/>
          </a:xfrm>
          <a:prstGeom prst="rect">
            <a:avLst/>
          </a:prstGeom>
        </p:spPr>
        <p:txBody>
          <a:bodyPr lIns="0" tIns="0" rIns="0" bIns="0" rtlCol="0" anchor="t">
            <a:spAutoFit/>
          </a:bodyPr>
          <a:lstStyle/>
          <a:p>
            <a:pPr algn="l">
              <a:lnSpc>
                <a:spcPts val="3500"/>
              </a:lnSpc>
            </a:pPr>
            <a:r>
              <a:rPr lang="en-US" sz="3070" b="1" dirty="0">
                <a:solidFill>
                  <a:srgbClr val="357529"/>
                </a:solidFill>
                <a:latin typeface="Myriad Pro" panose="020B0503030403020204" pitchFamily="34" charset="0"/>
                <a:ea typeface="Neue Montreal Bold"/>
                <a:cs typeface="Neue Montreal Bold"/>
                <a:sym typeface="Neue Montreal Bold"/>
              </a:rPr>
              <a:t>Company description</a:t>
            </a:r>
          </a:p>
        </p:txBody>
      </p:sp>
      <p:sp>
        <p:nvSpPr>
          <p:cNvPr id="20" name="TextBox 20"/>
          <p:cNvSpPr txBox="1"/>
          <p:nvPr/>
        </p:nvSpPr>
        <p:spPr>
          <a:xfrm>
            <a:off x="5731147" y="6413681"/>
            <a:ext cx="3503896" cy="602729"/>
          </a:xfrm>
          <a:prstGeom prst="rect">
            <a:avLst/>
          </a:prstGeom>
        </p:spPr>
        <p:txBody>
          <a:bodyPr lIns="0" tIns="0" rIns="0" bIns="0" rtlCol="0" anchor="t">
            <a:spAutoFit/>
          </a:bodyPr>
          <a:lstStyle/>
          <a:p>
            <a:pPr algn="l">
              <a:lnSpc>
                <a:spcPts val="4740"/>
              </a:lnSpc>
            </a:pPr>
            <a:r>
              <a:rPr lang="en-US" sz="4158" b="1" dirty="0">
                <a:solidFill>
                  <a:srgbClr val="357529"/>
                </a:solidFill>
                <a:latin typeface="Myriad Pro" panose="020B0503030403020204" pitchFamily="34" charset="0"/>
                <a:ea typeface="Neue Montreal Bold"/>
                <a:cs typeface="Neue Montreal Bold"/>
                <a:sym typeface="Neue Montreal Bold"/>
              </a:rPr>
              <a:t>Company</a:t>
            </a:r>
          </a:p>
        </p:txBody>
      </p:sp>
      <p:sp>
        <p:nvSpPr>
          <p:cNvPr id="21" name="TextBox 21"/>
          <p:cNvSpPr txBox="1"/>
          <p:nvPr/>
        </p:nvSpPr>
        <p:spPr>
          <a:xfrm>
            <a:off x="5731147" y="7080156"/>
            <a:ext cx="2802994" cy="692497"/>
          </a:xfrm>
          <a:prstGeom prst="rect">
            <a:avLst/>
          </a:prstGeom>
        </p:spPr>
        <p:txBody>
          <a:bodyPr lIns="0" tIns="0" rIns="0" bIns="0" rtlCol="0" anchor="t">
            <a:spAutoFit/>
          </a:bodyPr>
          <a:lstStyle/>
          <a:p>
            <a:pPr algn="l">
              <a:lnSpc>
                <a:spcPts val="2701"/>
              </a:lnSpc>
            </a:pPr>
            <a:r>
              <a:rPr lang="en-US" sz="2369" b="1" dirty="0">
                <a:solidFill>
                  <a:srgbClr val="000000"/>
                </a:solidFill>
                <a:latin typeface="Myriad Pro" panose="020B0503030403020204" pitchFamily="34" charset="0"/>
                <a:ea typeface="Neue Montreal Medium"/>
                <a:cs typeface="Neue Montreal Medium"/>
                <a:sym typeface="Neue Montreal Medium"/>
              </a:rPr>
              <a:t>Year of establishment</a:t>
            </a:r>
          </a:p>
        </p:txBody>
      </p:sp>
      <p:sp>
        <p:nvSpPr>
          <p:cNvPr id="24" name="TextBox 24"/>
          <p:cNvSpPr txBox="1"/>
          <p:nvPr/>
        </p:nvSpPr>
        <p:spPr>
          <a:xfrm>
            <a:off x="8763000" y="5578074"/>
            <a:ext cx="9052957" cy="3199850"/>
          </a:xfrm>
          <a:prstGeom prst="rect">
            <a:avLst/>
          </a:prstGeom>
        </p:spPr>
        <p:txBody>
          <a:bodyPr wrap="square" lIns="0" tIns="0" rIns="0" bIns="0" rtlCol="0" anchor="t">
            <a:spAutoFit/>
          </a:bodyPr>
          <a:lstStyle/>
          <a:p>
            <a:r>
              <a:rPr lang="en-US" sz="2599" dirty="0">
                <a:solidFill>
                  <a:srgbClr val="000000"/>
                </a:solidFill>
                <a:latin typeface="Myriad Pro" panose="020B0503030403020204" pitchFamily="34" charset="0"/>
                <a:ea typeface="Neue Montreal"/>
                <a:cs typeface="Neue Montreal"/>
                <a:sym typeface="Neue Montreal"/>
              </a:rPr>
              <a:t>Example: The company’s products are supplied not only to the domestic market of Kyrgyzstan but are also exported to neighboring and distant countries. The main export destinations include Central Asian states, as well as Russia, Kazakhstan, and Uzbekistan. Thanks to the high quality of our products and compliance with international standards, the company is gradually expanding its geography of supply, entering the markets of the Middle East and Europe.</a:t>
            </a:r>
          </a:p>
        </p:txBody>
      </p:sp>
      <p:sp>
        <p:nvSpPr>
          <p:cNvPr id="25" name="Freeform 25"/>
          <p:cNvSpPr/>
          <p:nvPr/>
        </p:nvSpPr>
        <p:spPr>
          <a:xfrm rot="-6880409">
            <a:off x="16401168" y="-2300517"/>
            <a:ext cx="3745477" cy="4898767"/>
          </a:xfrm>
          <a:custGeom>
            <a:avLst/>
            <a:gdLst/>
            <a:ahLst/>
            <a:cxnLst/>
            <a:rect l="l" t="t" r="r" b="b"/>
            <a:pathLst>
              <a:path w="3745477" h="4898767">
                <a:moveTo>
                  <a:pt x="0" y="0"/>
                </a:moveTo>
                <a:lnTo>
                  <a:pt x="3745477" y="0"/>
                </a:lnTo>
                <a:lnTo>
                  <a:pt x="3745477" y="4898767"/>
                </a:lnTo>
                <a:lnTo>
                  <a:pt x="0" y="4898767"/>
                </a:lnTo>
                <a:lnTo>
                  <a:pt x="0" y="0"/>
                </a:lnTo>
                <a:close/>
              </a:path>
            </a:pathLst>
          </a:custGeom>
          <a:blipFill>
            <a:blip r:embed="rId4">
              <a:extLst>
                <a:ext uri="{96DAC541-7B7A-43D3-8B79-37D633B846F1}">
                  <asvg:svgBlip xmlns:asvg="http://schemas.microsoft.com/office/drawing/2016/SVG/main" r:embed="rId5"/>
                </a:ext>
              </a:extLst>
            </a:blip>
            <a:stretch>
              <a:fillRect l="-182671" t="-20218"/>
            </a:stretch>
          </a:blipFill>
        </p:spPr>
      </p:sp>
      <p:sp>
        <p:nvSpPr>
          <p:cNvPr id="26" name="TextBox 26"/>
          <p:cNvSpPr txBox="1"/>
          <p:nvPr/>
        </p:nvSpPr>
        <p:spPr>
          <a:xfrm>
            <a:off x="8749294" y="1757917"/>
            <a:ext cx="8024257" cy="2399888"/>
          </a:xfrm>
          <a:prstGeom prst="rect">
            <a:avLst/>
          </a:prstGeom>
        </p:spPr>
        <p:txBody>
          <a:bodyPr wrap="square" lIns="0" tIns="0" rIns="0" bIns="0" rtlCol="0" anchor="t">
            <a:spAutoFit/>
          </a:bodyPr>
          <a:lstStyle/>
          <a:p>
            <a:r>
              <a:rPr lang="en-US" sz="2599" dirty="0">
                <a:solidFill>
                  <a:srgbClr val="000000"/>
                </a:solidFill>
                <a:latin typeface="Myriad Pro" panose="020B0503030403020204" pitchFamily="34" charset="0"/>
                <a:ea typeface="Neue Montreal"/>
                <a:cs typeface="Neue Montreal"/>
                <a:sym typeface="Neue Montreal"/>
              </a:rPr>
              <a:t>Example: The company is an agricultural enterprise from Kyrgyzstan, engaged in cultivating eco-friendly products and developing agribusiness. In our work, we combine traditional methods with modern technologies to achieve high-quality harvests and ensure sustainable development.</a:t>
            </a:r>
          </a:p>
        </p:txBody>
      </p:sp>
      <p:sp>
        <p:nvSpPr>
          <p:cNvPr id="27" name="Freeform 27"/>
          <p:cNvSpPr/>
          <p:nvPr/>
        </p:nvSpPr>
        <p:spPr>
          <a:xfrm>
            <a:off x="711067" y="9239250"/>
            <a:ext cx="673366" cy="291231"/>
          </a:xfrm>
          <a:custGeom>
            <a:avLst/>
            <a:gdLst/>
            <a:ahLst/>
            <a:cxnLst/>
            <a:rect l="l" t="t" r="r" b="b"/>
            <a:pathLst>
              <a:path w="673366" h="291231">
                <a:moveTo>
                  <a:pt x="0" y="0"/>
                </a:moveTo>
                <a:lnTo>
                  <a:pt x="673366" y="0"/>
                </a:lnTo>
                <a:lnTo>
                  <a:pt x="673366" y="291231"/>
                </a:lnTo>
                <a:lnTo>
                  <a:pt x="0" y="2912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30" name="Рисунок 29" descr="Изображение выглядит как текст, снимок экрана, Шрифт, пульт дистанционного управления&#10;&#10;Содержимое, созданное искусственным интеллектом, может быть неверным.">
            <a:extLst>
              <a:ext uri="{FF2B5EF4-FFF2-40B4-BE49-F238E27FC236}">
                <a16:creationId xmlns:a16="http://schemas.microsoft.com/office/drawing/2014/main" id="{643FED71-5465-60B9-2964-3DDDDA3C60E2}"/>
              </a:ext>
            </a:extLst>
          </p:cNvPr>
          <p:cNvPicPr>
            <a:picLocks noChangeAspect="1"/>
          </p:cNvPicPr>
          <p:nvPr/>
        </p:nvPicPr>
        <p:blipFill>
          <a:blip r:embed="rId8" cstate="print">
            <a:extLst>
              <a:ext uri="{28A0092B-C50C-407E-A947-70E740481C1C}">
                <a14:useLocalDpi xmlns:a14="http://schemas.microsoft.com/office/drawing/2010/main" val="0"/>
              </a:ext>
            </a:extLst>
          </a:blip>
          <a:srcRect l="14377" t="33441" r="36515" b="50035"/>
          <a:stretch>
            <a:fillRect/>
          </a:stretch>
        </p:blipFill>
        <p:spPr>
          <a:xfrm>
            <a:off x="1068462" y="638765"/>
            <a:ext cx="2635614" cy="1254380"/>
          </a:xfrm>
          <a:prstGeom prst="rect">
            <a:avLst/>
          </a:prstGeom>
        </p:spPr>
      </p:pic>
      <p:grpSp>
        <p:nvGrpSpPr>
          <p:cNvPr id="31" name="Group 7">
            <a:extLst>
              <a:ext uri="{FF2B5EF4-FFF2-40B4-BE49-F238E27FC236}">
                <a16:creationId xmlns:a16="http://schemas.microsoft.com/office/drawing/2014/main" id="{4C4C4E31-C202-8A3D-3C35-F5E2FA816E6D}"/>
              </a:ext>
            </a:extLst>
          </p:cNvPr>
          <p:cNvGrpSpPr/>
          <p:nvPr/>
        </p:nvGrpSpPr>
        <p:grpSpPr>
          <a:xfrm>
            <a:off x="1099921" y="4345671"/>
            <a:ext cx="4205420" cy="4893579"/>
            <a:chOff x="0" y="0"/>
            <a:chExt cx="698500" cy="812800"/>
          </a:xfrm>
        </p:grpSpPr>
        <p:sp>
          <p:nvSpPr>
            <p:cNvPr id="32" name="Freeform 8">
              <a:extLst>
                <a:ext uri="{FF2B5EF4-FFF2-40B4-BE49-F238E27FC236}">
                  <a16:creationId xmlns:a16="http://schemas.microsoft.com/office/drawing/2014/main" id="{D25C97A5-C335-6FAF-1070-C4B163997738}"/>
                </a:ext>
              </a:extLst>
            </p:cNvPr>
            <p:cNvSpPr/>
            <p:nvPr/>
          </p:nvSpPr>
          <p:spPr>
            <a:xfrm>
              <a:off x="0" y="8973"/>
              <a:ext cx="698500" cy="794854"/>
            </a:xfrm>
            <a:custGeom>
              <a:avLst/>
              <a:gdLst/>
              <a:ahLst/>
              <a:cxnLst/>
              <a:rect l="l" t="t" r="r" b="b"/>
              <a:pathLst>
                <a:path w="698500" h="794854">
                  <a:moveTo>
                    <a:pt x="389640" y="14526"/>
                  </a:moveTo>
                  <a:lnTo>
                    <a:pt x="658110" y="170728"/>
                  </a:lnTo>
                  <a:cubicBezTo>
                    <a:pt x="683116" y="185277"/>
                    <a:pt x="698500" y="212025"/>
                    <a:pt x="698500" y="240955"/>
                  </a:cubicBezTo>
                  <a:lnTo>
                    <a:pt x="698500" y="553899"/>
                  </a:lnTo>
                  <a:cubicBezTo>
                    <a:pt x="698500" y="582829"/>
                    <a:pt x="683116" y="609577"/>
                    <a:pt x="658110" y="624126"/>
                  </a:cubicBezTo>
                  <a:lnTo>
                    <a:pt x="389640" y="780328"/>
                  </a:lnTo>
                  <a:cubicBezTo>
                    <a:pt x="364672" y="794854"/>
                    <a:pt x="333828" y="794854"/>
                    <a:pt x="308860" y="780328"/>
                  </a:cubicBezTo>
                  <a:lnTo>
                    <a:pt x="40390" y="624126"/>
                  </a:lnTo>
                  <a:cubicBezTo>
                    <a:pt x="15384" y="609577"/>
                    <a:pt x="0" y="582829"/>
                    <a:pt x="0" y="553899"/>
                  </a:cubicBezTo>
                  <a:lnTo>
                    <a:pt x="0" y="240955"/>
                  </a:lnTo>
                  <a:cubicBezTo>
                    <a:pt x="0" y="212025"/>
                    <a:pt x="15384" y="185277"/>
                    <a:pt x="40390" y="170728"/>
                  </a:cubicBezTo>
                  <a:lnTo>
                    <a:pt x="308860" y="14526"/>
                  </a:lnTo>
                  <a:cubicBezTo>
                    <a:pt x="333828" y="0"/>
                    <a:pt x="364672" y="0"/>
                    <a:pt x="389640" y="14526"/>
                  </a:cubicBezTo>
                  <a:close/>
                </a:path>
              </a:pathLst>
            </a:custGeom>
            <a:blipFill>
              <a:blip r:embed="rId9"/>
              <a:stretch>
                <a:fillRect l="-34513" r="-34513"/>
              </a:stretch>
            </a:blipFill>
            <a:ln w="266700" cap="rnd">
              <a:solidFill>
                <a:srgbClr val="FFFFFF"/>
              </a:solidFill>
              <a:prstDash val="solid"/>
              <a:round/>
            </a:ln>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1028700" y="4800282"/>
            <a:ext cx="7677301" cy="2456736"/>
          </a:xfrm>
          <a:custGeom>
            <a:avLst/>
            <a:gdLst/>
            <a:ahLst/>
            <a:cxnLst/>
            <a:rect l="l" t="t" r="r" b="b"/>
            <a:pathLst>
              <a:path w="7677301" h="2456736">
                <a:moveTo>
                  <a:pt x="0" y="0"/>
                </a:moveTo>
                <a:lnTo>
                  <a:pt x="7677301" y="0"/>
                </a:lnTo>
                <a:lnTo>
                  <a:pt x="7677301" y="2456737"/>
                </a:lnTo>
                <a:lnTo>
                  <a:pt x="0" y="24567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11368950" y="-3141689"/>
            <a:ext cx="7837197" cy="7837197"/>
          </a:xfrm>
          <a:custGeom>
            <a:avLst/>
            <a:gdLst/>
            <a:ahLst/>
            <a:cxnLst/>
            <a:rect l="l" t="t" r="r" b="b"/>
            <a:pathLst>
              <a:path w="7837197" h="7837197">
                <a:moveTo>
                  <a:pt x="0" y="0"/>
                </a:moveTo>
                <a:lnTo>
                  <a:pt x="7837197" y="0"/>
                </a:lnTo>
                <a:lnTo>
                  <a:pt x="7837197" y="7837196"/>
                </a:lnTo>
                <a:lnTo>
                  <a:pt x="0" y="7837196"/>
                </a:lnTo>
                <a:lnTo>
                  <a:pt x="0" y="0"/>
                </a:lnTo>
                <a:close/>
              </a:path>
            </a:pathLst>
          </a:custGeom>
          <a:blipFill>
            <a:blip r:embed="rId4">
              <a:alphaModFix amt="82000"/>
            </a:blip>
            <a:stretch>
              <a:fillRect/>
            </a:stretch>
          </a:blipFill>
        </p:spPr>
      </p:sp>
      <p:sp>
        <p:nvSpPr>
          <p:cNvPr id="11" name="Freeform 11"/>
          <p:cNvSpPr/>
          <p:nvPr/>
        </p:nvSpPr>
        <p:spPr>
          <a:xfrm>
            <a:off x="9581999" y="4800282"/>
            <a:ext cx="7677301" cy="2456736"/>
          </a:xfrm>
          <a:custGeom>
            <a:avLst/>
            <a:gdLst/>
            <a:ahLst/>
            <a:cxnLst/>
            <a:rect l="l" t="t" r="r" b="b"/>
            <a:pathLst>
              <a:path w="7677301" h="2456736">
                <a:moveTo>
                  <a:pt x="0" y="0"/>
                </a:moveTo>
                <a:lnTo>
                  <a:pt x="7677301" y="0"/>
                </a:lnTo>
                <a:lnTo>
                  <a:pt x="7677301" y="2456737"/>
                </a:lnTo>
                <a:lnTo>
                  <a:pt x="0" y="24567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2" name="Group 12"/>
          <p:cNvGrpSpPr/>
          <p:nvPr/>
        </p:nvGrpSpPr>
        <p:grpSpPr>
          <a:xfrm>
            <a:off x="1267632" y="6332416"/>
            <a:ext cx="6136152" cy="2925884"/>
            <a:chOff x="0" y="0"/>
            <a:chExt cx="1632160" cy="778258"/>
          </a:xfrm>
        </p:grpSpPr>
        <p:sp>
          <p:nvSpPr>
            <p:cNvPr id="13" name="Freeform 13"/>
            <p:cNvSpPr/>
            <p:nvPr/>
          </p:nvSpPr>
          <p:spPr>
            <a:xfrm>
              <a:off x="0" y="0"/>
              <a:ext cx="1632160" cy="778258"/>
            </a:xfrm>
            <a:custGeom>
              <a:avLst/>
              <a:gdLst/>
              <a:ahLst/>
              <a:cxnLst/>
              <a:rect l="l" t="t" r="r" b="b"/>
              <a:pathLst>
                <a:path w="1632160" h="778258">
                  <a:moveTo>
                    <a:pt x="64346" y="0"/>
                  </a:moveTo>
                  <a:lnTo>
                    <a:pt x="1567814" y="0"/>
                  </a:lnTo>
                  <a:cubicBezTo>
                    <a:pt x="1584880" y="0"/>
                    <a:pt x="1601246" y="6779"/>
                    <a:pt x="1613314" y="18847"/>
                  </a:cubicBezTo>
                  <a:cubicBezTo>
                    <a:pt x="1625381" y="30914"/>
                    <a:pt x="1632160" y="47281"/>
                    <a:pt x="1632160" y="64346"/>
                  </a:cubicBezTo>
                  <a:lnTo>
                    <a:pt x="1632160" y="713912"/>
                  </a:lnTo>
                  <a:cubicBezTo>
                    <a:pt x="1632160" y="749450"/>
                    <a:pt x="1603352" y="778258"/>
                    <a:pt x="1567814" y="778258"/>
                  </a:cubicBezTo>
                  <a:lnTo>
                    <a:pt x="64346" y="778258"/>
                  </a:lnTo>
                  <a:cubicBezTo>
                    <a:pt x="47281" y="778258"/>
                    <a:pt x="30914" y="771479"/>
                    <a:pt x="18847" y="759412"/>
                  </a:cubicBezTo>
                  <a:cubicBezTo>
                    <a:pt x="6779" y="747344"/>
                    <a:pt x="0" y="730978"/>
                    <a:pt x="0" y="713912"/>
                  </a:cubicBezTo>
                  <a:lnTo>
                    <a:pt x="0" y="64346"/>
                  </a:lnTo>
                  <a:cubicBezTo>
                    <a:pt x="0" y="47281"/>
                    <a:pt x="6779" y="30914"/>
                    <a:pt x="18847" y="18847"/>
                  </a:cubicBezTo>
                  <a:cubicBezTo>
                    <a:pt x="30914" y="6779"/>
                    <a:pt x="47281" y="0"/>
                    <a:pt x="64346" y="0"/>
                  </a:cubicBezTo>
                  <a:close/>
                </a:path>
              </a:pathLst>
            </a:custGeom>
            <a:solidFill>
              <a:srgbClr val="457800"/>
            </a:solidFill>
          </p:spPr>
        </p:sp>
        <p:sp>
          <p:nvSpPr>
            <p:cNvPr id="14" name="TextBox 14"/>
            <p:cNvSpPr txBox="1"/>
            <p:nvPr/>
          </p:nvSpPr>
          <p:spPr>
            <a:xfrm>
              <a:off x="0" y="-38100"/>
              <a:ext cx="1632160" cy="816358"/>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grpSp>
        <p:nvGrpSpPr>
          <p:cNvPr id="15" name="Group 15"/>
          <p:cNvGrpSpPr/>
          <p:nvPr/>
        </p:nvGrpSpPr>
        <p:grpSpPr>
          <a:xfrm>
            <a:off x="9820931" y="6332416"/>
            <a:ext cx="6136152" cy="2925884"/>
            <a:chOff x="0" y="0"/>
            <a:chExt cx="1632160" cy="778258"/>
          </a:xfrm>
        </p:grpSpPr>
        <p:sp>
          <p:nvSpPr>
            <p:cNvPr id="16" name="Freeform 16"/>
            <p:cNvSpPr/>
            <p:nvPr/>
          </p:nvSpPr>
          <p:spPr>
            <a:xfrm>
              <a:off x="0" y="0"/>
              <a:ext cx="1632160" cy="778258"/>
            </a:xfrm>
            <a:custGeom>
              <a:avLst/>
              <a:gdLst/>
              <a:ahLst/>
              <a:cxnLst/>
              <a:rect l="l" t="t" r="r" b="b"/>
              <a:pathLst>
                <a:path w="1632160" h="778258">
                  <a:moveTo>
                    <a:pt x="64346" y="0"/>
                  </a:moveTo>
                  <a:lnTo>
                    <a:pt x="1567814" y="0"/>
                  </a:lnTo>
                  <a:cubicBezTo>
                    <a:pt x="1584880" y="0"/>
                    <a:pt x="1601246" y="6779"/>
                    <a:pt x="1613314" y="18847"/>
                  </a:cubicBezTo>
                  <a:cubicBezTo>
                    <a:pt x="1625381" y="30914"/>
                    <a:pt x="1632160" y="47281"/>
                    <a:pt x="1632160" y="64346"/>
                  </a:cubicBezTo>
                  <a:lnTo>
                    <a:pt x="1632160" y="713912"/>
                  </a:lnTo>
                  <a:cubicBezTo>
                    <a:pt x="1632160" y="749450"/>
                    <a:pt x="1603352" y="778258"/>
                    <a:pt x="1567814" y="778258"/>
                  </a:cubicBezTo>
                  <a:lnTo>
                    <a:pt x="64346" y="778258"/>
                  </a:lnTo>
                  <a:cubicBezTo>
                    <a:pt x="47281" y="778258"/>
                    <a:pt x="30914" y="771479"/>
                    <a:pt x="18847" y="759412"/>
                  </a:cubicBezTo>
                  <a:cubicBezTo>
                    <a:pt x="6779" y="747344"/>
                    <a:pt x="0" y="730978"/>
                    <a:pt x="0" y="713912"/>
                  </a:cubicBezTo>
                  <a:lnTo>
                    <a:pt x="0" y="64346"/>
                  </a:lnTo>
                  <a:cubicBezTo>
                    <a:pt x="0" y="47281"/>
                    <a:pt x="6779" y="30914"/>
                    <a:pt x="18847" y="18847"/>
                  </a:cubicBezTo>
                  <a:cubicBezTo>
                    <a:pt x="30914" y="6779"/>
                    <a:pt x="47281" y="0"/>
                    <a:pt x="64346" y="0"/>
                  </a:cubicBezTo>
                  <a:close/>
                </a:path>
              </a:pathLst>
            </a:custGeom>
            <a:solidFill>
              <a:srgbClr val="457800"/>
            </a:solidFill>
          </p:spPr>
        </p:sp>
        <p:sp>
          <p:nvSpPr>
            <p:cNvPr id="17" name="TextBox 17"/>
            <p:cNvSpPr txBox="1"/>
            <p:nvPr/>
          </p:nvSpPr>
          <p:spPr>
            <a:xfrm>
              <a:off x="0" y="-38100"/>
              <a:ext cx="1632160" cy="816358"/>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grpSp>
        <p:nvGrpSpPr>
          <p:cNvPr id="18" name="Group 18"/>
          <p:cNvGrpSpPr/>
          <p:nvPr/>
        </p:nvGrpSpPr>
        <p:grpSpPr>
          <a:xfrm>
            <a:off x="5650256" y="7126129"/>
            <a:ext cx="3055745" cy="2132171"/>
            <a:chOff x="0" y="0"/>
            <a:chExt cx="812800" cy="567138"/>
          </a:xfrm>
        </p:grpSpPr>
        <p:sp>
          <p:nvSpPr>
            <p:cNvPr id="19" name="Freeform 19"/>
            <p:cNvSpPr/>
            <p:nvPr/>
          </p:nvSpPr>
          <p:spPr>
            <a:xfrm>
              <a:off x="0" y="0"/>
              <a:ext cx="812800" cy="567138"/>
            </a:xfrm>
            <a:custGeom>
              <a:avLst/>
              <a:gdLst/>
              <a:ahLst/>
              <a:cxnLst/>
              <a:rect l="l" t="t" r="r" b="b"/>
              <a:pathLst>
                <a:path w="812800" h="567138">
                  <a:moveTo>
                    <a:pt x="0" y="0"/>
                  </a:moveTo>
                  <a:lnTo>
                    <a:pt x="812800" y="0"/>
                  </a:lnTo>
                  <a:lnTo>
                    <a:pt x="812800" y="567138"/>
                  </a:lnTo>
                  <a:lnTo>
                    <a:pt x="0" y="567138"/>
                  </a:lnTo>
                  <a:close/>
                </a:path>
              </a:pathLst>
            </a:custGeom>
            <a:solidFill>
              <a:srgbClr val="457800"/>
            </a:solidFill>
          </p:spPr>
        </p:sp>
        <p:sp>
          <p:nvSpPr>
            <p:cNvPr id="20" name="TextBox 20"/>
            <p:cNvSpPr txBox="1"/>
            <p:nvPr/>
          </p:nvSpPr>
          <p:spPr>
            <a:xfrm>
              <a:off x="0" y="-38100"/>
              <a:ext cx="812800" cy="605238"/>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grpSp>
        <p:nvGrpSpPr>
          <p:cNvPr id="21" name="Group 21"/>
          <p:cNvGrpSpPr/>
          <p:nvPr/>
        </p:nvGrpSpPr>
        <p:grpSpPr>
          <a:xfrm>
            <a:off x="14203555" y="7126129"/>
            <a:ext cx="3055745" cy="2132171"/>
            <a:chOff x="0" y="0"/>
            <a:chExt cx="812800" cy="567138"/>
          </a:xfrm>
        </p:grpSpPr>
        <p:sp>
          <p:nvSpPr>
            <p:cNvPr id="22" name="Freeform 22"/>
            <p:cNvSpPr/>
            <p:nvPr/>
          </p:nvSpPr>
          <p:spPr>
            <a:xfrm>
              <a:off x="0" y="0"/>
              <a:ext cx="812800" cy="567138"/>
            </a:xfrm>
            <a:custGeom>
              <a:avLst/>
              <a:gdLst/>
              <a:ahLst/>
              <a:cxnLst/>
              <a:rect l="l" t="t" r="r" b="b"/>
              <a:pathLst>
                <a:path w="812800" h="567138">
                  <a:moveTo>
                    <a:pt x="0" y="0"/>
                  </a:moveTo>
                  <a:lnTo>
                    <a:pt x="812800" y="0"/>
                  </a:lnTo>
                  <a:lnTo>
                    <a:pt x="812800" y="567138"/>
                  </a:lnTo>
                  <a:lnTo>
                    <a:pt x="0" y="567138"/>
                  </a:lnTo>
                  <a:close/>
                </a:path>
              </a:pathLst>
            </a:custGeom>
            <a:solidFill>
              <a:srgbClr val="457800"/>
            </a:solidFill>
          </p:spPr>
        </p:sp>
        <p:sp>
          <p:nvSpPr>
            <p:cNvPr id="23" name="TextBox 23"/>
            <p:cNvSpPr txBox="1"/>
            <p:nvPr/>
          </p:nvSpPr>
          <p:spPr>
            <a:xfrm>
              <a:off x="0" y="-38100"/>
              <a:ext cx="812800" cy="605238"/>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grpSp>
        <p:nvGrpSpPr>
          <p:cNvPr id="24" name="Group 24"/>
          <p:cNvGrpSpPr/>
          <p:nvPr/>
        </p:nvGrpSpPr>
        <p:grpSpPr>
          <a:xfrm>
            <a:off x="11946458" y="-2564182"/>
            <a:ext cx="6682182" cy="668218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32486" r="-22088" b="-3082"/>
              </a:stretch>
            </a:blipFill>
            <a:ln w="247650" cap="sq">
              <a:solidFill>
                <a:srgbClr val="FFFFFF"/>
              </a:solidFill>
              <a:prstDash val="solid"/>
              <a:miter/>
            </a:ln>
          </p:spPr>
        </p:sp>
      </p:grpSp>
      <p:sp>
        <p:nvSpPr>
          <p:cNvPr id="26" name="TextBox 26"/>
          <p:cNvSpPr txBox="1"/>
          <p:nvPr/>
        </p:nvSpPr>
        <p:spPr>
          <a:xfrm>
            <a:off x="1028700" y="2371896"/>
            <a:ext cx="10875731" cy="1832040"/>
          </a:xfrm>
          <a:prstGeom prst="rect">
            <a:avLst/>
          </a:prstGeom>
        </p:spPr>
        <p:txBody>
          <a:bodyPr lIns="0" tIns="0" rIns="0" bIns="0" rtlCol="0" anchor="t">
            <a:spAutoFit/>
          </a:bodyPr>
          <a:lstStyle/>
          <a:p>
            <a:pPr algn="l">
              <a:lnSpc>
                <a:spcPts val="15679"/>
              </a:lnSpc>
            </a:pPr>
            <a:r>
              <a:rPr lang="en-US" sz="8000" b="1" dirty="0">
                <a:solidFill>
                  <a:srgbClr val="457800"/>
                </a:solidFill>
                <a:latin typeface="Myriad Pro" panose="020B0503030403020204" pitchFamily="34" charset="0"/>
                <a:ea typeface="Neue Montreal Bold"/>
                <a:cs typeface="Neue Montreal Bold"/>
                <a:sym typeface="Neue Montreal Bold"/>
              </a:rPr>
              <a:t>Mission / Values</a:t>
            </a:r>
          </a:p>
        </p:txBody>
      </p:sp>
      <p:sp>
        <p:nvSpPr>
          <p:cNvPr id="28" name="TextBox 28"/>
          <p:cNvSpPr txBox="1"/>
          <p:nvPr/>
        </p:nvSpPr>
        <p:spPr>
          <a:xfrm>
            <a:off x="1608267" y="5045872"/>
            <a:ext cx="3156787" cy="448841"/>
          </a:xfrm>
          <a:prstGeom prst="rect">
            <a:avLst/>
          </a:prstGeom>
        </p:spPr>
        <p:txBody>
          <a:bodyPr wrap="square" lIns="0" tIns="0" rIns="0" bIns="0" rtlCol="0" anchor="t">
            <a:spAutoFit/>
          </a:bodyPr>
          <a:lstStyle/>
          <a:p>
            <a:pPr algn="l">
              <a:lnSpc>
                <a:spcPts val="3500"/>
              </a:lnSpc>
            </a:pPr>
            <a:r>
              <a:rPr lang="en-US" sz="3070" b="1" dirty="0">
                <a:solidFill>
                  <a:srgbClr val="FFFFFF"/>
                </a:solidFill>
                <a:latin typeface="Myriad Pro" panose="020B0503030403020204" pitchFamily="34" charset="0"/>
                <a:ea typeface="Neue Montreal Bold"/>
                <a:cs typeface="Neue Montreal Bold"/>
                <a:sym typeface="Neue Montreal Bold"/>
              </a:rPr>
              <a:t>Philosophy:</a:t>
            </a:r>
            <a:endParaRPr lang="ru-RU" sz="3070" b="1" dirty="0">
              <a:solidFill>
                <a:srgbClr val="FFFFFF"/>
              </a:solidFill>
              <a:latin typeface="Myriad Pro" panose="020B0503030403020204" pitchFamily="34" charset="0"/>
              <a:ea typeface="Neue Montreal Bold"/>
              <a:cs typeface="Neue Montreal Bold"/>
              <a:sym typeface="Neue Montreal Bold"/>
            </a:endParaRPr>
          </a:p>
        </p:txBody>
      </p:sp>
      <p:sp>
        <p:nvSpPr>
          <p:cNvPr id="29" name="TextBox 29"/>
          <p:cNvSpPr txBox="1"/>
          <p:nvPr/>
        </p:nvSpPr>
        <p:spPr>
          <a:xfrm>
            <a:off x="10212487" y="4913499"/>
            <a:ext cx="3383888" cy="897682"/>
          </a:xfrm>
          <a:prstGeom prst="rect">
            <a:avLst/>
          </a:prstGeom>
        </p:spPr>
        <p:txBody>
          <a:bodyPr lIns="0" tIns="0" rIns="0" bIns="0" rtlCol="0" anchor="t">
            <a:spAutoFit/>
          </a:bodyPr>
          <a:lstStyle/>
          <a:p>
            <a:pPr algn="l">
              <a:lnSpc>
                <a:spcPts val="3500"/>
              </a:lnSpc>
            </a:pPr>
            <a:r>
              <a:rPr lang="en-US" sz="3070" b="1" dirty="0">
                <a:solidFill>
                  <a:srgbClr val="FFFFFF"/>
                </a:solidFill>
                <a:latin typeface="Myriad Pro" panose="020B0503030403020204" pitchFamily="34" charset="0"/>
                <a:ea typeface="Neue Montreal Bold"/>
                <a:cs typeface="Neue Montreal Bold"/>
                <a:sym typeface="Neue Montreal Bold"/>
              </a:rPr>
              <a:t>Executive</a:t>
            </a:r>
            <a:endParaRPr lang="ru-RU" sz="3070" b="1" dirty="0">
              <a:solidFill>
                <a:srgbClr val="FFFFFF"/>
              </a:solidFill>
              <a:latin typeface="Myriad Pro" panose="020B0503030403020204" pitchFamily="34" charset="0"/>
              <a:ea typeface="Neue Montreal Bold"/>
              <a:cs typeface="Neue Montreal Bold"/>
              <a:sym typeface="Neue Montreal Bold"/>
            </a:endParaRPr>
          </a:p>
          <a:p>
            <a:pPr algn="l">
              <a:lnSpc>
                <a:spcPts val="3500"/>
              </a:lnSpc>
            </a:pPr>
            <a:r>
              <a:rPr lang="en-US" sz="3070" b="1" dirty="0">
                <a:solidFill>
                  <a:srgbClr val="FFFFFF"/>
                </a:solidFill>
                <a:latin typeface="Myriad Pro" panose="020B0503030403020204" pitchFamily="34" charset="0"/>
                <a:ea typeface="Neue Montreal Bold"/>
                <a:cs typeface="Neue Montreal Bold"/>
                <a:sym typeface="Neue Montreal Bold"/>
              </a:rPr>
              <a:t>quote</a:t>
            </a:r>
          </a:p>
        </p:txBody>
      </p:sp>
      <p:sp>
        <p:nvSpPr>
          <p:cNvPr id="32" name="TextBox 32"/>
          <p:cNvSpPr txBox="1"/>
          <p:nvPr/>
        </p:nvSpPr>
        <p:spPr>
          <a:xfrm>
            <a:off x="1814821" y="6294316"/>
            <a:ext cx="6306282" cy="2434577"/>
          </a:xfrm>
          <a:prstGeom prst="rect">
            <a:avLst/>
          </a:prstGeom>
        </p:spPr>
        <p:txBody>
          <a:bodyPr lIns="0" tIns="0" rIns="0" bIns="0" rtlCol="0" anchor="t">
            <a:spAutoFit/>
          </a:bodyPr>
          <a:lstStyle/>
          <a:p>
            <a:pPr algn="just">
              <a:lnSpc>
                <a:spcPts val="3152"/>
              </a:lnSpc>
            </a:pPr>
            <a:r>
              <a:rPr lang="en-US" sz="2204" dirty="0">
                <a:solidFill>
                  <a:srgbClr val="FFFFFF"/>
                </a:solidFill>
                <a:latin typeface="Myriad Pro" panose="020B0503030403020204" pitchFamily="34" charset="0"/>
                <a:ea typeface="Neue Montreal"/>
                <a:cs typeface="Neue Montreal"/>
                <a:sym typeface="Neue Montreal"/>
              </a:rPr>
              <a:t>Example: We build our business on the principles of honesty, responsibility, and sustainable development. For us, it is important not only to ensure the quality of our products but also to care for the environment, support local communities, and contribute to the development of the country’s agriculture.</a:t>
            </a:r>
          </a:p>
        </p:txBody>
      </p:sp>
      <p:sp>
        <p:nvSpPr>
          <p:cNvPr id="33" name="TextBox 33"/>
          <p:cNvSpPr txBox="1"/>
          <p:nvPr/>
        </p:nvSpPr>
        <p:spPr>
          <a:xfrm>
            <a:off x="10361924" y="6294316"/>
            <a:ext cx="6306282" cy="2024208"/>
          </a:xfrm>
          <a:prstGeom prst="rect">
            <a:avLst/>
          </a:prstGeom>
        </p:spPr>
        <p:txBody>
          <a:bodyPr lIns="0" tIns="0" rIns="0" bIns="0" rtlCol="0" anchor="t">
            <a:spAutoFit/>
          </a:bodyPr>
          <a:lstStyle/>
          <a:p>
            <a:pPr algn="just">
              <a:lnSpc>
                <a:spcPts val="3152"/>
              </a:lnSpc>
            </a:pPr>
            <a:r>
              <a:rPr lang="en-US" sz="2204" dirty="0">
                <a:solidFill>
                  <a:srgbClr val="FFFFFF"/>
                </a:solidFill>
                <a:latin typeface="Myriad Pro" panose="020B0503030403020204" pitchFamily="34" charset="0"/>
                <a:ea typeface="Neue Montreal"/>
                <a:cs typeface="Neue Montreal"/>
                <a:sym typeface="Neue Montreal"/>
              </a:rPr>
              <a:t>Example: "Our company grows together with Kyrgyzstan. We are confident that combining traditions with modern technologies will help us create products we can be proud of on the global market."</a:t>
            </a:r>
          </a:p>
        </p:txBody>
      </p:sp>
      <p:sp>
        <p:nvSpPr>
          <p:cNvPr id="34" name="Freeform 34"/>
          <p:cNvSpPr/>
          <p:nvPr/>
        </p:nvSpPr>
        <p:spPr>
          <a:xfrm rot="-5400000">
            <a:off x="7539650" y="5568038"/>
            <a:ext cx="149558" cy="421290"/>
          </a:xfrm>
          <a:custGeom>
            <a:avLst/>
            <a:gdLst/>
            <a:ahLst/>
            <a:cxnLst/>
            <a:rect l="l" t="t" r="r" b="b"/>
            <a:pathLst>
              <a:path w="149558" h="421290">
                <a:moveTo>
                  <a:pt x="0" y="0"/>
                </a:moveTo>
                <a:lnTo>
                  <a:pt x="149558" y="0"/>
                </a:lnTo>
                <a:lnTo>
                  <a:pt x="149558" y="421290"/>
                </a:lnTo>
                <a:lnTo>
                  <a:pt x="0" y="4212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5" name="Freeform 35"/>
          <p:cNvSpPr/>
          <p:nvPr/>
        </p:nvSpPr>
        <p:spPr>
          <a:xfrm rot="-5400000">
            <a:off x="16121525" y="5568038"/>
            <a:ext cx="149558" cy="421290"/>
          </a:xfrm>
          <a:custGeom>
            <a:avLst/>
            <a:gdLst/>
            <a:ahLst/>
            <a:cxnLst/>
            <a:rect l="l" t="t" r="r" b="b"/>
            <a:pathLst>
              <a:path w="149558" h="421290">
                <a:moveTo>
                  <a:pt x="0" y="0"/>
                </a:moveTo>
                <a:lnTo>
                  <a:pt x="149557" y="0"/>
                </a:lnTo>
                <a:lnTo>
                  <a:pt x="149557" y="421290"/>
                </a:lnTo>
                <a:lnTo>
                  <a:pt x="0" y="4212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6" name="Freeform 36"/>
          <p:cNvSpPr/>
          <p:nvPr/>
        </p:nvSpPr>
        <p:spPr>
          <a:xfrm>
            <a:off x="1286682" y="5157691"/>
            <a:ext cx="177906" cy="257138"/>
          </a:xfrm>
          <a:custGeom>
            <a:avLst/>
            <a:gdLst/>
            <a:ahLst/>
            <a:cxnLst/>
            <a:rect l="l" t="t" r="r" b="b"/>
            <a:pathLst>
              <a:path w="177906" h="257138">
                <a:moveTo>
                  <a:pt x="0" y="0"/>
                </a:moveTo>
                <a:lnTo>
                  <a:pt x="177906" y="0"/>
                </a:lnTo>
                <a:lnTo>
                  <a:pt x="177906" y="257138"/>
                </a:lnTo>
                <a:lnTo>
                  <a:pt x="0" y="257138"/>
                </a:lnTo>
                <a:lnTo>
                  <a:pt x="0" y="0"/>
                </a:lnTo>
                <a:close/>
              </a:path>
            </a:pathLst>
          </a:custGeom>
          <a:blipFill>
            <a:blip r:embed="rId8">
              <a:extLst>
                <a:ext uri="{96DAC541-7B7A-43D3-8B79-37D633B846F1}">
                  <asvg:svgBlip xmlns:asvg="http://schemas.microsoft.com/office/drawing/2016/SVG/main" r:embed="rId9"/>
                </a:ext>
              </a:extLst>
            </a:blip>
            <a:stretch>
              <a:fillRect r="-588265"/>
            </a:stretch>
          </a:blipFill>
        </p:spPr>
      </p:sp>
      <p:sp>
        <p:nvSpPr>
          <p:cNvPr id="37" name="Freeform 37"/>
          <p:cNvSpPr/>
          <p:nvPr/>
        </p:nvSpPr>
        <p:spPr>
          <a:xfrm>
            <a:off x="9820931" y="5157691"/>
            <a:ext cx="177906" cy="257138"/>
          </a:xfrm>
          <a:custGeom>
            <a:avLst/>
            <a:gdLst/>
            <a:ahLst/>
            <a:cxnLst/>
            <a:rect l="l" t="t" r="r" b="b"/>
            <a:pathLst>
              <a:path w="177906" h="257138">
                <a:moveTo>
                  <a:pt x="0" y="0"/>
                </a:moveTo>
                <a:lnTo>
                  <a:pt x="177907" y="0"/>
                </a:lnTo>
                <a:lnTo>
                  <a:pt x="177907" y="257138"/>
                </a:lnTo>
                <a:lnTo>
                  <a:pt x="0" y="257138"/>
                </a:lnTo>
                <a:lnTo>
                  <a:pt x="0" y="0"/>
                </a:lnTo>
                <a:close/>
              </a:path>
            </a:pathLst>
          </a:custGeom>
          <a:blipFill>
            <a:blip r:embed="rId8">
              <a:extLst>
                <a:ext uri="{96DAC541-7B7A-43D3-8B79-37D633B846F1}">
                  <asvg:svgBlip xmlns:asvg="http://schemas.microsoft.com/office/drawing/2016/SVG/main" r:embed="rId9"/>
                </a:ext>
              </a:extLst>
            </a:blip>
            <a:stretch>
              <a:fillRect r="-588265"/>
            </a:stretch>
          </a:blipFill>
        </p:spPr>
      </p:sp>
      <p:pic>
        <p:nvPicPr>
          <p:cNvPr id="38" name="Рисунок 37" descr="Изображение выглядит как текст, снимок экрана, Шрифт, пульт дистанционного управления&#10;&#10;Содержимое, созданное искусственным интеллектом, может быть неверным.">
            <a:extLst>
              <a:ext uri="{FF2B5EF4-FFF2-40B4-BE49-F238E27FC236}">
                <a16:creationId xmlns:a16="http://schemas.microsoft.com/office/drawing/2014/main" id="{6D5C3186-41A2-84E6-E7DE-5F92EBCF8942}"/>
              </a:ext>
            </a:extLst>
          </p:cNvPr>
          <p:cNvPicPr>
            <a:picLocks noChangeAspect="1"/>
          </p:cNvPicPr>
          <p:nvPr/>
        </p:nvPicPr>
        <p:blipFill>
          <a:blip r:embed="rId10" cstate="print">
            <a:extLst>
              <a:ext uri="{28A0092B-C50C-407E-A947-70E740481C1C}">
                <a14:useLocalDpi xmlns:a14="http://schemas.microsoft.com/office/drawing/2010/main" val="0"/>
              </a:ext>
            </a:extLst>
          </a:blip>
          <a:srcRect l="14377" t="33441" r="36515" b="50035"/>
          <a:stretch>
            <a:fillRect/>
          </a:stretch>
        </p:blipFill>
        <p:spPr>
          <a:xfrm>
            <a:off x="1068462" y="638765"/>
            <a:ext cx="2635614" cy="12543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600867" y="5830190"/>
            <a:ext cx="5339080" cy="4875183"/>
          </a:xfrm>
          <a:custGeom>
            <a:avLst/>
            <a:gdLst/>
            <a:ahLst/>
            <a:cxnLst/>
            <a:rect l="l" t="t" r="r" b="b"/>
            <a:pathLst>
              <a:path w="5339080" h="4875183">
                <a:moveTo>
                  <a:pt x="0" y="0"/>
                </a:moveTo>
                <a:lnTo>
                  <a:pt x="5339079" y="0"/>
                </a:lnTo>
                <a:lnTo>
                  <a:pt x="5339079" y="4875183"/>
                </a:lnTo>
                <a:lnTo>
                  <a:pt x="0" y="4875183"/>
                </a:lnTo>
                <a:lnTo>
                  <a:pt x="0" y="0"/>
                </a:lnTo>
                <a:close/>
              </a:path>
            </a:pathLst>
          </a:custGeom>
          <a:blipFill>
            <a:blip r:embed="rId2">
              <a:extLst>
                <a:ext uri="{96DAC541-7B7A-43D3-8B79-37D633B846F1}">
                  <asvg:svgBlip xmlns:asvg="http://schemas.microsoft.com/office/drawing/2016/SVG/main" r:embed="rId3"/>
                </a:ext>
              </a:extLst>
            </a:blip>
            <a:stretch>
              <a:fillRect l="-101792"/>
            </a:stretch>
          </a:blipFill>
        </p:spPr>
      </p:sp>
      <p:sp>
        <p:nvSpPr>
          <p:cNvPr id="3" name="Freeform 3"/>
          <p:cNvSpPr/>
          <p:nvPr/>
        </p:nvSpPr>
        <p:spPr>
          <a:xfrm rot="-6537963">
            <a:off x="14229450" y="-441519"/>
            <a:ext cx="5804403" cy="4194634"/>
          </a:xfrm>
          <a:custGeom>
            <a:avLst/>
            <a:gdLst/>
            <a:ahLst/>
            <a:cxnLst/>
            <a:rect l="l" t="t" r="r" b="b"/>
            <a:pathLst>
              <a:path w="5804403" h="4194634">
                <a:moveTo>
                  <a:pt x="0" y="0"/>
                </a:moveTo>
                <a:lnTo>
                  <a:pt x="5804403" y="0"/>
                </a:lnTo>
                <a:lnTo>
                  <a:pt x="5804403" y="4194634"/>
                </a:lnTo>
                <a:lnTo>
                  <a:pt x="0" y="4194634"/>
                </a:lnTo>
                <a:lnTo>
                  <a:pt x="0" y="0"/>
                </a:lnTo>
                <a:close/>
              </a:path>
            </a:pathLst>
          </a:custGeom>
          <a:blipFill>
            <a:blip r:embed="rId2">
              <a:extLst>
                <a:ext uri="{96DAC541-7B7A-43D3-8B79-37D633B846F1}">
                  <asvg:svgBlip xmlns:asvg="http://schemas.microsoft.com/office/drawing/2016/SVG/main" r:embed="rId3"/>
                </a:ext>
              </a:extLst>
            </a:blip>
            <a:stretch>
              <a:fillRect l="-101792" t="-26353"/>
            </a:stretch>
          </a:blipFill>
        </p:spPr>
      </p:sp>
      <p:sp>
        <p:nvSpPr>
          <p:cNvPr id="5" name="Freeform 5"/>
          <p:cNvSpPr/>
          <p:nvPr/>
        </p:nvSpPr>
        <p:spPr>
          <a:xfrm>
            <a:off x="5560308" y="1991245"/>
            <a:ext cx="11698992" cy="6653801"/>
          </a:xfrm>
          <a:custGeom>
            <a:avLst/>
            <a:gdLst/>
            <a:ahLst/>
            <a:cxnLst/>
            <a:rect l="l" t="t" r="r" b="b"/>
            <a:pathLst>
              <a:path w="11698992" h="6653801">
                <a:moveTo>
                  <a:pt x="0" y="0"/>
                </a:moveTo>
                <a:lnTo>
                  <a:pt x="11698992" y="0"/>
                </a:lnTo>
                <a:lnTo>
                  <a:pt x="11698992" y="6653802"/>
                </a:lnTo>
                <a:lnTo>
                  <a:pt x="0" y="66538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6061219" y="3871976"/>
            <a:ext cx="3095620" cy="3138778"/>
          </a:xfrm>
          <a:custGeom>
            <a:avLst/>
            <a:gdLst/>
            <a:ahLst/>
            <a:cxnLst/>
            <a:rect l="l" t="t" r="r" b="b"/>
            <a:pathLst>
              <a:path w="3095620" h="3138778">
                <a:moveTo>
                  <a:pt x="0" y="0"/>
                </a:moveTo>
                <a:lnTo>
                  <a:pt x="3095619" y="0"/>
                </a:lnTo>
                <a:lnTo>
                  <a:pt x="3095619" y="3138778"/>
                </a:lnTo>
                <a:lnTo>
                  <a:pt x="0" y="31387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4" name="Group 14"/>
          <p:cNvGrpSpPr/>
          <p:nvPr/>
        </p:nvGrpSpPr>
        <p:grpSpPr>
          <a:xfrm>
            <a:off x="-1815094" y="3298172"/>
            <a:ext cx="7046416" cy="4286386"/>
            <a:chOff x="0" y="0"/>
            <a:chExt cx="6263282" cy="3810000"/>
          </a:xfrm>
        </p:grpSpPr>
        <p:sp>
          <p:nvSpPr>
            <p:cNvPr id="15" name="Freeform 15"/>
            <p:cNvSpPr/>
            <p:nvPr/>
          </p:nvSpPr>
          <p:spPr>
            <a:xfrm>
              <a:off x="0" y="0"/>
              <a:ext cx="6263282" cy="3810000"/>
            </a:xfrm>
            <a:custGeom>
              <a:avLst/>
              <a:gdLst/>
              <a:ahLst/>
              <a:cxnLst/>
              <a:rect l="l" t="t" r="r" b="b"/>
              <a:pathLst>
                <a:path w="6263282" h="3810000">
                  <a:moveTo>
                    <a:pt x="0" y="1905000"/>
                  </a:moveTo>
                  <a:cubicBezTo>
                    <a:pt x="0" y="853440"/>
                    <a:pt x="841785" y="0"/>
                    <a:pt x="1878985" y="0"/>
                  </a:cubicBezTo>
                  <a:lnTo>
                    <a:pt x="4384298" y="0"/>
                  </a:lnTo>
                  <a:cubicBezTo>
                    <a:pt x="5421497" y="0"/>
                    <a:pt x="6263282" y="853440"/>
                    <a:pt x="6263282" y="1905000"/>
                  </a:cubicBezTo>
                  <a:cubicBezTo>
                    <a:pt x="6263282" y="2956560"/>
                    <a:pt x="5421497" y="3810000"/>
                    <a:pt x="4384298" y="3810000"/>
                  </a:cubicBezTo>
                  <a:lnTo>
                    <a:pt x="1878985" y="3810000"/>
                  </a:lnTo>
                  <a:cubicBezTo>
                    <a:pt x="841785" y="3810000"/>
                    <a:pt x="0" y="2956560"/>
                    <a:pt x="0" y="1905000"/>
                  </a:cubicBezTo>
                  <a:close/>
                </a:path>
              </a:pathLst>
            </a:custGeom>
            <a:blipFill>
              <a:blip r:embed="rId8"/>
              <a:stretch>
                <a:fillRect t="-4796" b="-4796"/>
              </a:stretch>
            </a:blipFill>
            <a:ln w="228600" cap="sq">
              <a:solidFill>
                <a:srgbClr val="FFFFFF"/>
              </a:solidFill>
              <a:prstDash val="solid"/>
              <a:miter/>
            </a:ln>
          </p:spPr>
        </p:sp>
      </p:grpSp>
      <p:sp>
        <p:nvSpPr>
          <p:cNvPr id="16" name="TextBox 16"/>
          <p:cNvSpPr txBox="1"/>
          <p:nvPr/>
        </p:nvSpPr>
        <p:spPr>
          <a:xfrm>
            <a:off x="6337986" y="4946957"/>
            <a:ext cx="2691143" cy="861774"/>
          </a:xfrm>
          <a:prstGeom prst="rect">
            <a:avLst/>
          </a:prstGeom>
        </p:spPr>
        <p:txBody>
          <a:bodyPr wrap="square" lIns="0" tIns="0" rIns="0" bIns="0" rtlCol="0" anchor="t">
            <a:spAutoFit/>
          </a:bodyPr>
          <a:lstStyle/>
          <a:p>
            <a:pPr algn="ctr"/>
            <a:r>
              <a:rPr lang="en-US" sz="2800" b="1" dirty="0">
                <a:solidFill>
                  <a:srgbClr val="457800"/>
                </a:solidFill>
                <a:latin typeface="Myriad Pro" panose="020B0503030403020204" pitchFamily="34" charset="0"/>
                <a:ea typeface="Neue Montreal Bold"/>
                <a:cs typeface="Neue Montreal Bold"/>
                <a:sym typeface="Neue Montreal Bold"/>
              </a:rPr>
              <a:t>Key</a:t>
            </a:r>
          </a:p>
          <a:p>
            <a:pPr algn="ctr"/>
            <a:r>
              <a:rPr lang="en-US" sz="2800" b="1" dirty="0">
                <a:solidFill>
                  <a:srgbClr val="457800"/>
                </a:solidFill>
                <a:latin typeface="Myriad Pro" panose="020B0503030403020204" pitchFamily="34" charset="0"/>
                <a:ea typeface="Neue Montreal Bold"/>
                <a:cs typeface="Neue Montreal Bold"/>
                <a:sym typeface="Neue Montreal Bold"/>
              </a:rPr>
              <a:t>advantages</a:t>
            </a:r>
          </a:p>
        </p:txBody>
      </p:sp>
      <p:sp>
        <p:nvSpPr>
          <p:cNvPr id="17" name="TextBox 17"/>
          <p:cNvSpPr txBox="1"/>
          <p:nvPr/>
        </p:nvSpPr>
        <p:spPr>
          <a:xfrm>
            <a:off x="9384914" y="2365315"/>
            <a:ext cx="826963" cy="619292"/>
          </a:xfrm>
          <a:prstGeom prst="rect">
            <a:avLst/>
          </a:prstGeom>
        </p:spPr>
        <p:txBody>
          <a:bodyPr lIns="0" tIns="0" rIns="0" bIns="0" rtlCol="0" anchor="t">
            <a:spAutoFit/>
          </a:bodyPr>
          <a:lstStyle/>
          <a:p>
            <a:pPr algn="ctr">
              <a:lnSpc>
                <a:spcPts val="4691"/>
              </a:lnSpc>
            </a:pPr>
            <a:r>
              <a:rPr lang="en-US" sz="4645" b="1">
                <a:solidFill>
                  <a:srgbClr val="457800"/>
                </a:solidFill>
                <a:latin typeface="Myriad Pro" panose="020B0503030403020204" pitchFamily="34" charset="0"/>
                <a:ea typeface="Neue Montreal Bold"/>
                <a:cs typeface="Neue Montreal Bold"/>
                <a:sym typeface="Neue Montreal Bold"/>
              </a:rPr>
              <a:t>1</a:t>
            </a:r>
          </a:p>
        </p:txBody>
      </p:sp>
      <p:sp>
        <p:nvSpPr>
          <p:cNvPr id="18" name="TextBox 18"/>
          <p:cNvSpPr txBox="1"/>
          <p:nvPr/>
        </p:nvSpPr>
        <p:spPr>
          <a:xfrm>
            <a:off x="10551371" y="4162998"/>
            <a:ext cx="826963" cy="619292"/>
          </a:xfrm>
          <a:prstGeom prst="rect">
            <a:avLst/>
          </a:prstGeom>
        </p:spPr>
        <p:txBody>
          <a:bodyPr lIns="0" tIns="0" rIns="0" bIns="0" rtlCol="0" anchor="t">
            <a:spAutoFit/>
          </a:bodyPr>
          <a:lstStyle/>
          <a:p>
            <a:pPr algn="ctr">
              <a:lnSpc>
                <a:spcPts val="4691"/>
              </a:lnSpc>
            </a:pPr>
            <a:r>
              <a:rPr lang="en-US" sz="4645" b="1">
                <a:solidFill>
                  <a:srgbClr val="457800"/>
                </a:solidFill>
                <a:latin typeface="Myriad Pro" panose="020B0503030403020204" pitchFamily="34" charset="0"/>
                <a:ea typeface="Neue Montreal Bold"/>
                <a:cs typeface="Neue Montreal Bold"/>
                <a:sym typeface="Neue Montreal Bold"/>
              </a:rPr>
              <a:t>2</a:t>
            </a:r>
          </a:p>
        </p:txBody>
      </p:sp>
      <p:sp>
        <p:nvSpPr>
          <p:cNvPr id="19" name="TextBox 19"/>
          <p:cNvSpPr txBox="1"/>
          <p:nvPr/>
        </p:nvSpPr>
        <p:spPr>
          <a:xfrm>
            <a:off x="10575835" y="5957059"/>
            <a:ext cx="826963" cy="619292"/>
          </a:xfrm>
          <a:prstGeom prst="rect">
            <a:avLst/>
          </a:prstGeom>
        </p:spPr>
        <p:txBody>
          <a:bodyPr lIns="0" tIns="0" rIns="0" bIns="0" rtlCol="0" anchor="t">
            <a:spAutoFit/>
          </a:bodyPr>
          <a:lstStyle/>
          <a:p>
            <a:pPr algn="ctr">
              <a:lnSpc>
                <a:spcPts val="4691"/>
              </a:lnSpc>
            </a:pPr>
            <a:r>
              <a:rPr lang="en-US" sz="4645" b="1">
                <a:solidFill>
                  <a:srgbClr val="457800"/>
                </a:solidFill>
                <a:latin typeface="Myriad Pro" panose="020B0503030403020204" pitchFamily="34" charset="0"/>
                <a:ea typeface="Neue Montreal Bold"/>
                <a:cs typeface="Neue Montreal Bold"/>
                <a:sym typeface="Neue Montreal Bold"/>
              </a:rPr>
              <a:t>3</a:t>
            </a:r>
          </a:p>
        </p:txBody>
      </p:sp>
      <p:sp>
        <p:nvSpPr>
          <p:cNvPr id="20" name="TextBox 20"/>
          <p:cNvSpPr txBox="1"/>
          <p:nvPr/>
        </p:nvSpPr>
        <p:spPr>
          <a:xfrm>
            <a:off x="9286070" y="7712614"/>
            <a:ext cx="826963" cy="619292"/>
          </a:xfrm>
          <a:prstGeom prst="rect">
            <a:avLst/>
          </a:prstGeom>
        </p:spPr>
        <p:txBody>
          <a:bodyPr lIns="0" tIns="0" rIns="0" bIns="0" rtlCol="0" anchor="t">
            <a:spAutoFit/>
          </a:bodyPr>
          <a:lstStyle/>
          <a:p>
            <a:pPr algn="ctr">
              <a:lnSpc>
                <a:spcPts val="4691"/>
              </a:lnSpc>
            </a:pPr>
            <a:r>
              <a:rPr lang="en-US" sz="4645" b="1">
                <a:solidFill>
                  <a:srgbClr val="457800"/>
                </a:solidFill>
                <a:latin typeface="Myriad Pro" panose="020B0503030403020204" pitchFamily="34" charset="0"/>
                <a:ea typeface="Neue Montreal Bold"/>
                <a:cs typeface="Neue Montreal Bold"/>
                <a:sym typeface="Neue Montreal Bold"/>
              </a:rPr>
              <a:t>4</a:t>
            </a:r>
          </a:p>
        </p:txBody>
      </p:sp>
      <p:sp>
        <p:nvSpPr>
          <p:cNvPr id="21" name="TextBox 21"/>
          <p:cNvSpPr txBox="1"/>
          <p:nvPr/>
        </p:nvSpPr>
        <p:spPr>
          <a:xfrm>
            <a:off x="10678995" y="2336740"/>
            <a:ext cx="7304205" cy="459421"/>
          </a:xfrm>
          <a:prstGeom prst="rect">
            <a:avLst/>
          </a:prstGeom>
        </p:spPr>
        <p:txBody>
          <a:bodyPr wrap="square" lIns="0" tIns="0" rIns="0" bIns="0" rtlCol="0" anchor="t">
            <a:spAutoFit/>
          </a:bodyPr>
          <a:lstStyle/>
          <a:p>
            <a:pPr algn="l">
              <a:lnSpc>
                <a:spcPts val="3830"/>
              </a:lnSpc>
            </a:pPr>
            <a:r>
              <a:rPr lang="en-US" sz="2800" b="1" dirty="0">
                <a:solidFill>
                  <a:srgbClr val="FFFFFF"/>
                </a:solidFill>
                <a:latin typeface="Myriad Pro" panose="020B0503030403020204" pitchFamily="34" charset="0"/>
                <a:ea typeface="Neue Montreal Medium"/>
                <a:cs typeface="Neue Montreal Medium"/>
                <a:sym typeface="Neue Montreal Medium"/>
              </a:rPr>
              <a:t>Organic, non-GMO</a:t>
            </a:r>
            <a:endParaRPr lang="ru-RU" sz="2800" b="1" dirty="0">
              <a:solidFill>
                <a:srgbClr val="FFFFFF"/>
              </a:solidFill>
              <a:latin typeface="Myriad Pro" panose="020B0503030403020204" pitchFamily="34" charset="0"/>
              <a:ea typeface="Neue Montreal Medium"/>
              <a:cs typeface="Neue Montreal Medium"/>
              <a:sym typeface="Neue Montreal Medium"/>
            </a:endParaRPr>
          </a:p>
        </p:txBody>
      </p:sp>
      <p:sp>
        <p:nvSpPr>
          <p:cNvPr id="22" name="TextBox 22"/>
          <p:cNvSpPr txBox="1"/>
          <p:nvPr/>
        </p:nvSpPr>
        <p:spPr>
          <a:xfrm>
            <a:off x="11834258" y="4111320"/>
            <a:ext cx="4853542" cy="459421"/>
          </a:xfrm>
          <a:prstGeom prst="rect">
            <a:avLst/>
          </a:prstGeom>
        </p:spPr>
        <p:txBody>
          <a:bodyPr wrap="square" lIns="0" tIns="0" rIns="0" bIns="0" rtlCol="0" anchor="t">
            <a:spAutoFit/>
          </a:bodyPr>
          <a:lstStyle/>
          <a:p>
            <a:pPr algn="l">
              <a:lnSpc>
                <a:spcPts val="3830"/>
              </a:lnSpc>
            </a:pPr>
            <a:r>
              <a:rPr lang="en-US" sz="2800" b="1" dirty="0">
                <a:solidFill>
                  <a:srgbClr val="FFFFFF"/>
                </a:solidFill>
                <a:latin typeface="Myriad Pro" panose="020B0503030403020204" pitchFamily="34" charset="0"/>
                <a:ea typeface="Neue Montreal Medium"/>
                <a:cs typeface="Neue Montreal Medium"/>
                <a:sym typeface="Neue Montreal Medium"/>
              </a:rPr>
              <a:t>Stable supplies</a:t>
            </a:r>
          </a:p>
        </p:txBody>
      </p:sp>
      <p:sp>
        <p:nvSpPr>
          <p:cNvPr id="23" name="TextBox 23"/>
          <p:cNvSpPr txBox="1"/>
          <p:nvPr/>
        </p:nvSpPr>
        <p:spPr>
          <a:xfrm>
            <a:off x="11824265" y="5667397"/>
            <a:ext cx="6281970" cy="946734"/>
          </a:xfrm>
          <a:prstGeom prst="rect">
            <a:avLst/>
          </a:prstGeom>
        </p:spPr>
        <p:txBody>
          <a:bodyPr wrap="square" lIns="0" tIns="0" rIns="0" bIns="0" rtlCol="0" anchor="t">
            <a:spAutoFit/>
          </a:bodyPr>
          <a:lstStyle/>
          <a:p>
            <a:pPr algn="l">
              <a:lnSpc>
                <a:spcPts val="3830"/>
              </a:lnSpc>
            </a:pPr>
            <a:r>
              <a:rPr lang="en-US" sz="2800" b="1" dirty="0">
                <a:solidFill>
                  <a:srgbClr val="FFFFFF"/>
                </a:solidFill>
                <a:latin typeface="Myriad Pro" panose="020B0503030403020204" pitchFamily="34" charset="0"/>
                <a:ea typeface="Neue Montreal Medium"/>
                <a:cs typeface="Neue Montreal Medium"/>
                <a:sym typeface="Neue Montreal Medium"/>
              </a:rPr>
              <a:t>Certification:</a:t>
            </a:r>
            <a:endParaRPr lang="ru-RU" sz="2800" b="1" dirty="0">
              <a:solidFill>
                <a:srgbClr val="FFFFFF"/>
              </a:solidFill>
              <a:latin typeface="Myriad Pro" panose="020B0503030403020204" pitchFamily="34" charset="0"/>
              <a:ea typeface="Neue Montreal Medium"/>
              <a:cs typeface="Neue Montreal Medium"/>
              <a:sym typeface="Neue Montreal Medium"/>
            </a:endParaRPr>
          </a:p>
          <a:p>
            <a:pPr algn="l">
              <a:lnSpc>
                <a:spcPts val="3830"/>
              </a:lnSpc>
            </a:pPr>
            <a:r>
              <a:rPr lang="en-US" sz="2800" dirty="0">
                <a:solidFill>
                  <a:srgbClr val="FFFFFF"/>
                </a:solidFill>
                <a:latin typeface="Myriad Pro" panose="020B0503030403020204" pitchFamily="34" charset="0"/>
                <a:ea typeface="Neue Montreal Medium"/>
                <a:cs typeface="Neue Montreal Medium"/>
                <a:sym typeface="Neue Montreal Medium"/>
              </a:rPr>
              <a:t>ISO, Organic, Halal</a:t>
            </a:r>
            <a:endParaRPr lang="ru-RU" sz="2800" dirty="0">
              <a:solidFill>
                <a:srgbClr val="FFFFFF"/>
              </a:solidFill>
              <a:latin typeface="Myriad Pro" panose="020B0503030403020204" pitchFamily="34" charset="0"/>
              <a:ea typeface="Neue Montreal Medium"/>
              <a:cs typeface="Neue Montreal Medium"/>
              <a:sym typeface="Neue Montreal Medium"/>
            </a:endParaRPr>
          </a:p>
        </p:txBody>
      </p:sp>
      <p:sp>
        <p:nvSpPr>
          <p:cNvPr id="24" name="TextBox 24"/>
          <p:cNvSpPr txBox="1"/>
          <p:nvPr/>
        </p:nvSpPr>
        <p:spPr>
          <a:xfrm>
            <a:off x="10568133" y="7499885"/>
            <a:ext cx="7745210" cy="459421"/>
          </a:xfrm>
          <a:prstGeom prst="rect">
            <a:avLst/>
          </a:prstGeom>
        </p:spPr>
        <p:txBody>
          <a:bodyPr wrap="square" lIns="0" tIns="0" rIns="0" bIns="0" rtlCol="0" anchor="t">
            <a:spAutoFit/>
          </a:bodyPr>
          <a:lstStyle/>
          <a:p>
            <a:pPr algn="l">
              <a:lnSpc>
                <a:spcPts val="3830"/>
              </a:lnSpc>
            </a:pPr>
            <a:r>
              <a:rPr lang="en-US" sz="2800" b="1" dirty="0">
                <a:solidFill>
                  <a:srgbClr val="FFFFFF"/>
                </a:solidFill>
                <a:latin typeface="Myriad Pro" panose="020B0503030403020204" pitchFamily="34" charset="0"/>
                <a:ea typeface="Neue Montreal Medium"/>
                <a:cs typeface="Neue Montreal Medium"/>
                <a:sym typeface="Neue Montreal Medium"/>
              </a:rPr>
              <a:t>Quality assurance, logistics</a:t>
            </a:r>
            <a:endParaRPr lang="ru-RU" sz="2800" b="1" dirty="0">
              <a:solidFill>
                <a:srgbClr val="FFFFFF"/>
              </a:solidFill>
              <a:latin typeface="Myriad Pro" panose="020B0503030403020204" pitchFamily="34" charset="0"/>
              <a:ea typeface="Neue Montreal Medium"/>
              <a:cs typeface="Neue Montreal Medium"/>
              <a:sym typeface="Neue Montreal Medium"/>
            </a:endParaRPr>
          </a:p>
        </p:txBody>
      </p:sp>
      <p:pic>
        <p:nvPicPr>
          <p:cNvPr id="29" name="Рисунок 28" descr="Изображение выглядит как текст, снимок экрана, Шрифт, пульт дистанционного управления&#10;&#10;Содержимое, созданное искусственным интеллектом, может быть неверным.">
            <a:extLst>
              <a:ext uri="{FF2B5EF4-FFF2-40B4-BE49-F238E27FC236}">
                <a16:creationId xmlns:a16="http://schemas.microsoft.com/office/drawing/2014/main" id="{84F4C409-B839-64DD-6B16-7DBB300F45C5}"/>
              </a:ext>
            </a:extLst>
          </p:cNvPr>
          <p:cNvPicPr>
            <a:picLocks noChangeAspect="1"/>
          </p:cNvPicPr>
          <p:nvPr/>
        </p:nvPicPr>
        <p:blipFill>
          <a:blip r:embed="rId9" cstate="print">
            <a:extLst>
              <a:ext uri="{28A0092B-C50C-407E-A947-70E740481C1C}">
                <a14:useLocalDpi xmlns:a14="http://schemas.microsoft.com/office/drawing/2010/main" val="0"/>
              </a:ext>
            </a:extLst>
          </a:blip>
          <a:srcRect l="14377" t="33441" r="36515" b="50035"/>
          <a:stretch>
            <a:fillRect/>
          </a:stretch>
        </p:blipFill>
        <p:spPr>
          <a:xfrm>
            <a:off x="1068462" y="638765"/>
            <a:ext cx="2635614" cy="125438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12209868" y="-1300903"/>
            <a:ext cx="9217341" cy="8376258"/>
          </a:xfrm>
          <a:custGeom>
            <a:avLst/>
            <a:gdLst/>
            <a:ahLst/>
            <a:cxnLst/>
            <a:rect l="l" t="t" r="r" b="b"/>
            <a:pathLst>
              <a:path w="9217341" h="8376258">
                <a:moveTo>
                  <a:pt x="0" y="0"/>
                </a:moveTo>
                <a:lnTo>
                  <a:pt x="9217340" y="0"/>
                </a:lnTo>
                <a:lnTo>
                  <a:pt x="9217340" y="8376259"/>
                </a:lnTo>
                <a:lnTo>
                  <a:pt x="0" y="8376259"/>
                </a:lnTo>
                <a:lnTo>
                  <a:pt x="0" y="0"/>
                </a:lnTo>
                <a:close/>
              </a:path>
            </a:pathLst>
          </a:custGeom>
          <a:blipFill>
            <a:blip r:embed="rId2">
              <a:alphaModFix amt="71000"/>
            </a:blip>
            <a:stretch>
              <a:fillRect/>
            </a:stretch>
          </a:blipFill>
        </p:spPr>
      </p:sp>
      <p:grpSp>
        <p:nvGrpSpPr>
          <p:cNvPr id="10" name="Group 10"/>
          <p:cNvGrpSpPr/>
          <p:nvPr/>
        </p:nvGrpSpPr>
        <p:grpSpPr>
          <a:xfrm>
            <a:off x="13213876" y="-304313"/>
            <a:ext cx="7321305" cy="6339920"/>
            <a:chOff x="0" y="0"/>
            <a:chExt cx="4282440" cy="3708400"/>
          </a:xfrm>
        </p:grpSpPr>
        <p:sp>
          <p:nvSpPr>
            <p:cNvPr id="11" name="Freeform 11"/>
            <p:cNvSpPr/>
            <p:nvPr/>
          </p:nvSpPr>
          <p:spPr>
            <a:xfrm>
              <a:off x="43542" y="0"/>
              <a:ext cx="4195356" cy="3708400"/>
            </a:xfrm>
            <a:custGeom>
              <a:avLst/>
              <a:gdLst/>
              <a:ahLst/>
              <a:cxnLst/>
              <a:rect l="l" t="t" r="r" b="b"/>
              <a:pathLst>
                <a:path w="4195356" h="3708400">
                  <a:moveTo>
                    <a:pt x="2939859" y="0"/>
                  </a:moveTo>
                  <a:lnTo>
                    <a:pt x="1255497" y="0"/>
                  </a:lnTo>
                  <a:cubicBezTo>
                    <a:pt x="1114144" y="0"/>
                    <a:pt x="983527" y="75408"/>
                    <a:pt x="912846" y="197821"/>
                  </a:cubicBezTo>
                  <a:lnTo>
                    <a:pt x="70680" y="1656379"/>
                  </a:lnTo>
                  <a:cubicBezTo>
                    <a:pt x="0" y="1778789"/>
                    <a:pt x="0" y="1929611"/>
                    <a:pt x="70680" y="2052021"/>
                  </a:cubicBezTo>
                  <a:lnTo>
                    <a:pt x="912846" y="3510578"/>
                  </a:lnTo>
                  <a:cubicBezTo>
                    <a:pt x="983527" y="3632991"/>
                    <a:pt x="1114144" y="3708400"/>
                    <a:pt x="1255497" y="3708400"/>
                  </a:cubicBezTo>
                  <a:lnTo>
                    <a:pt x="2939859" y="3708400"/>
                  </a:lnTo>
                  <a:cubicBezTo>
                    <a:pt x="3081212" y="3708400"/>
                    <a:pt x="3211829" y="3632991"/>
                    <a:pt x="3282510" y="3510578"/>
                  </a:cubicBezTo>
                  <a:lnTo>
                    <a:pt x="4124676" y="2052021"/>
                  </a:lnTo>
                  <a:cubicBezTo>
                    <a:pt x="4195356" y="1929611"/>
                    <a:pt x="4195356" y="1778789"/>
                    <a:pt x="4124676" y="1656379"/>
                  </a:cubicBezTo>
                  <a:lnTo>
                    <a:pt x="3282510" y="197821"/>
                  </a:lnTo>
                  <a:cubicBezTo>
                    <a:pt x="3211829" y="75408"/>
                    <a:pt x="3081212" y="0"/>
                    <a:pt x="2939859" y="0"/>
                  </a:cubicBezTo>
                  <a:close/>
                </a:path>
              </a:pathLst>
            </a:custGeom>
            <a:blipFill>
              <a:blip r:embed="rId3"/>
              <a:stretch>
                <a:fillRect l="-45839" r="-1471" b="-10166"/>
              </a:stretch>
            </a:blipFill>
            <a:ln w="238125" cap="rnd">
              <a:solidFill>
                <a:srgbClr val="FFFFFF"/>
              </a:solidFill>
              <a:prstDash val="solid"/>
              <a:round/>
            </a:ln>
          </p:spPr>
        </p:sp>
      </p:grpSp>
      <p:sp>
        <p:nvSpPr>
          <p:cNvPr id="12" name="Freeform 12"/>
          <p:cNvSpPr/>
          <p:nvPr/>
        </p:nvSpPr>
        <p:spPr>
          <a:xfrm>
            <a:off x="10047384" y="1927980"/>
            <a:ext cx="6749481" cy="6133591"/>
          </a:xfrm>
          <a:custGeom>
            <a:avLst/>
            <a:gdLst/>
            <a:ahLst/>
            <a:cxnLst/>
            <a:rect l="l" t="t" r="r" b="b"/>
            <a:pathLst>
              <a:path w="6749481" h="6133591">
                <a:moveTo>
                  <a:pt x="0" y="0"/>
                </a:moveTo>
                <a:lnTo>
                  <a:pt x="6749481" y="0"/>
                </a:lnTo>
                <a:lnTo>
                  <a:pt x="6749481" y="6133591"/>
                </a:lnTo>
                <a:lnTo>
                  <a:pt x="0" y="6133591"/>
                </a:lnTo>
                <a:lnTo>
                  <a:pt x="0" y="0"/>
                </a:lnTo>
                <a:close/>
              </a:path>
            </a:pathLst>
          </a:custGeom>
          <a:blipFill>
            <a:blip r:embed="rId2">
              <a:alphaModFix amt="71000"/>
            </a:blip>
            <a:stretch>
              <a:fillRect/>
            </a:stretch>
          </a:blipFill>
        </p:spPr>
      </p:sp>
      <p:grpSp>
        <p:nvGrpSpPr>
          <p:cNvPr id="13" name="Group 13"/>
          <p:cNvGrpSpPr/>
          <p:nvPr/>
        </p:nvGrpSpPr>
        <p:grpSpPr>
          <a:xfrm>
            <a:off x="10657753" y="2321398"/>
            <a:ext cx="5870265" cy="5083385"/>
            <a:chOff x="0" y="0"/>
            <a:chExt cx="4282440" cy="3708400"/>
          </a:xfrm>
        </p:grpSpPr>
        <p:sp>
          <p:nvSpPr>
            <p:cNvPr id="14" name="Freeform 14"/>
            <p:cNvSpPr/>
            <p:nvPr/>
          </p:nvSpPr>
          <p:spPr>
            <a:xfrm>
              <a:off x="54305" y="0"/>
              <a:ext cx="4173831" cy="3708400"/>
            </a:xfrm>
            <a:custGeom>
              <a:avLst/>
              <a:gdLst/>
              <a:ahLst/>
              <a:cxnLst/>
              <a:rect l="l" t="t" r="r" b="b"/>
              <a:pathLst>
                <a:path w="4173831" h="3708400">
                  <a:moveTo>
                    <a:pt x="2872631" y="0"/>
                  </a:moveTo>
                  <a:lnTo>
                    <a:pt x="1301199" y="0"/>
                  </a:lnTo>
                  <a:cubicBezTo>
                    <a:pt x="1124905" y="0"/>
                    <a:pt x="962002" y="94048"/>
                    <a:pt x="873850" y="246720"/>
                  </a:cubicBezTo>
                  <a:lnTo>
                    <a:pt x="88150" y="1607480"/>
                  </a:lnTo>
                  <a:cubicBezTo>
                    <a:pt x="0" y="1760149"/>
                    <a:pt x="0" y="1948251"/>
                    <a:pt x="88150" y="2100920"/>
                  </a:cubicBezTo>
                  <a:lnTo>
                    <a:pt x="873850" y="3461680"/>
                  </a:lnTo>
                  <a:cubicBezTo>
                    <a:pt x="962002" y="3614352"/>
                    <a:pt x="1124905" y="3708400"/>
                    <a:pt x="1301199" y="3708400"/>
                  </a:cubicBezTo>
                  <a:lnTo>
                    <a:pt x="2872632" y="3708400"/>
                  </a:lnTo>
                  <a:cubicBezTo>
                    <a:pt x="3048925" y="3708400"/>
                    <a:pt x="3211828" y="3614352"/>
                    <a:pt x="3299981" y="3461680"/>
                  </a:cubicBezTo>
                  <a:lnTo>
                    <a:pt x="4085680" y="2100920"/>
                  </a:lnTo>
                  <a:cubicBezTo>
                    <a:pt x="4173830" y="1948251"/>
                    <a:pt x="4173830" y="1760149"/>
                    <a:pt x="4085680" y="1607480"/>
                  </a:cubicBezTo>
                  <a:lnTo>
                    <a:pt x="3299980" y="246720"/>
                  </a:lnTo>
                  <a:cubicBezTo>
                    <a:pt x="3211828" y="94048"/>
                    <a:pt x="3048925" y="0"/>
                    <a:pt x="2872631" y="0"/>
                  </a:cubicBezTo>
                  <a:close/>
                </a:path>
              </a:pathLst>
            </a:custGeom>
            <a:blipFill>
              <a:blip r:embed="rId4"/>
              <a:stretch>
                <a:fillRect l="-17221" r="-17221"/>
              </a:stretch>
            </a:blipFill>
            <a:ln w="238125" cap="rnd">
              <a:solidFill>
                <a:srgbClr val="FFFFFF"/>
              </a:solidFill>
              <a:prstDash val="solid"/>
              <a:round/>
            </a:ln>
          </p:spPr>
        </p:sp>
      </p:grpSp>
      <p:sp>
        <p:nvSpPr>
          <p:cNvPr id="15" name="Freeform 15"/>
          <p:cNvSpPr/>
          <p:nvPr/>
        </p:nvSpPr>
        <p:spPr>
          <a:xfrm>
            <a:off x="1028700" y="4639824"/>
            <a:ext cx="4223227" cy="797134"/>
          </a:xfrm>
          <a:custGeom>
            <a:avLst/>
            <a:gdLst/>
            <a:ahLst/>
            <a:cxnLst/>
            <a:rect l="l" t="t" r="r" b="b"/>
            <a:pathLst>
              <a:path w="4223227" h="797134">
                <a:moveTo>
                  <a:pt x="0" y="0"/>
                </a:moveTo>
                <a:lnTo>
                  <a:pt x="4223227" y="0"/>
                </a:lnTo>
                <a:lnTo>
                  <a:pt x="4223227" y="797134"/>
                </a:lnTo>
                <a:lnTo>
                  <a:pt x="0" y="7971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a:off x="5712498" y="4639824"/>
            <a:ext cx="4223227" cy="797134"/>
          </a:xfrm>
          <a:custGeom>
            <a:avLst/>
            <a:gdLst/>
            <a:ahLst/>
            <a:cxnLst/>
            <a:rect l="l" t="t" r="r" b="b"/>
            <a:pathLst>
              <a:path w="4223227" h="797134">
                <a:moveTo>
                  <a:pt x="0" y="0"/>
                </a:moveTo>
                <a:lnTo>
                  <a:pt x="4223226" y="0"/>
                </a:lnTo>
                <a:lnTo>
                  <a:pt x="4223226" y="797134"/>
                </a:lnTo>
                <a:lnTo>
                  <a:pt x="0" y="7971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a:off x="1028700" y="7208567"/>
            <a:ext cx="4223227" cy="797134"/>
          </a:xfrm>
          <a:custGeom>
            <a:avLst/>
            <a:gdLst/>
            <a:ahLst/>
            <a:cxnLst/>
            <a:rect l="l" t="t" r="r" b="b"/>
            <a:pathLst>
              <a:path w="4223227" h="797134">
                <a:moveTo>
                  <a:pt x="0" y="0"/>
                </a:moveTo>
                <a:lnTo>
                  <a:pt x="4223227" y="0"/>
                </a:lnTo>
                <a:lnTo>
                  <a:pt x="4223227" y="797134"/>
                </a:lnTo>
                <a:lnTo>
                  <a:pt x="0" y="7971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a:off x="5712498" y="7208567"/>
            <a:ext cx="4223227" cy="797134"/>
          </a:xfrm>
          <a:custGeom>
            <a:avLst/>
            <a:gdLst/>
            <a:ahLst/>
            <a:cxnLst/>
            <a:rect l="l" t="t" r="r" b="b"/>
            <a:pathLst>
              <a:path w="4223227" h="797134">
                <a:moveTo>
                  <a:pt x="0" y="0"/>
                </a:moveTo>
                <a:lnTo>
                  <a:pt x="4223226" y="0"/>
                </a:lnTo>
                <a:lnTo>
                  <a:pt x="4223226" y="797134"/>
                </a:lnTo>
                <a:lnTo>
                  <a:pt x="0" y="7971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TextBox 19"/>
          <p:cNvSpPr txBox="1"/>
          <p:nvPr/>
        </p:nvSpPr>
        <p:spPr>
          <a:xfrm>
            <a:off x="1028700" y="2269379"/>
            <a:ext cx="8708195" cy="1926636"/>
          </a:xfrm>
          <a:prstGeom prst="rect">
            <a:avLst/>
          </a:prstGeom>
        </p:spPr>
        <p:txBody>
          <a:bodyPr lIns="0" tIns="0" rIns="0" bIns="0" rtlCol="0" anchor="t">
            <a:spAutoFit/>
          </a:bodyPr>
          <a:lstStyle/>
          <a:p>
            <a:pPr algn="l">
              <a:lnSpc>
                <a:spcPts val="15747"/>
              </a:lnSpc>
            </a:pPr>
            <a:r>
              <a:rPr lang="en-US" sz="11247" b="1" dirty="0">
                <a:solidFill>
                  <a:srgbClr val="457800"/>
                </a:solidFill>
                <a:latin typeface="Myriad Pro" panose="020B0503030403020204" pitchFamily="34" charset="0"/>
                <a:ea typeface="Neue Montreal Bold"/>
                <a:cs typeface="Neue Montreal Bold"/>
                <a:sym typeface="Neue Montreal Bold"/>
              </a:rPr>
              <a:t>Products</a:t>
            </a:r>
          </a:p>
        </p:txBody>
      </p:sp>
      <p:sp>
        <p:nvSpPr>
          <p:cNvPr id="23" name="TextBox 23"/>
          <p:cNvSpPr txBox="1"/>
          <p:nvPr/>
        </p:nvSpPr>
        <p:spPr>
          <a:xfrm>
            <a:off x="2443517" y="4847489"/>
            <a:ext cx="2795981" cy="361876"/>
          </a:xfrm>
          <a:prstGeom prst="rect">
            <a:avLst/>
          </a:prstGeom>
        </p:spPr>
        <p:txBody>
          <a:bodyPr lIns="0" tIns="0" rIns="0" bIns="0" rtlCol="0" anchor="t">
            <a:spAutoFit/>
          </a:bodyPr>
          <a:lstStyle/>
          <a:p>
            <a:pPr>
              <a:lnSpc>
                <a:spcPts val="2849"/>
              </a:lnSpc>
            </a:pPr>
            <a:r>
              <a:rPr lang="en-US" sz="2499" b="1" dirty="0">
                <a:solidFill>
                  <a:srgbClr val="FFFFFF"/>
                </a:solidFill>
                <a:latin typeface="Myriad Pro" panose="020B0503030403020204" pitchFamily="34" charset="0"/>
                <a:ea typeface="Neue Montreal Bold"/>
                <a:cs typeface="Neue Montreal Bold"/>
                <a:sym typeface="Neue Montreal Bold"/>
              </a:rPr>
              <a:t>Product 1</a:t>
            </a:r>
          </a:p>
        </p:txBody>
      </p:sp>
      <p:sp>
        <p:nvSpPr>
          <p:cNvPr id="24" name="TextBox 24"/>
          <p:cNvSpPr txBox="1"/>
          <p:nvPr/>
        </p:nvSpPr>
        <p:spPr>
          <a:xfrm>
            <a:off x="1137941" y="4828201"/>
            <a:ext cx="499663" cy="448841"/>
          </a:xfrm>
          <a:prstGeom prst="rect">
            <a:avLst/>
          </a:prstGeom>
        </p:spPr>
        <p:txBody>
          <a:bodyPr lIns="0" tIns="0" rIns="0" bIns="0" rtlCol="0" anchor="t">
            <a:spAutoFit/>
          </a:bodyPr>
          <a:lstStyle/>
          <a:p>
            <a:pPr algn="ctr">
              <a:lnSpc>
                <a:spcPts val="3492"/>
              </a:lnSpc>
            </a:pPr>
            <a:r>
              <a:rPr lang="en-US" sz="3063" b="1">
                <a:solidFill>
                  <a:srgbClr val="457800"/>
                </a:solidFill>
                <a:latin typeface="Myriad Pro" panose="020B0503030403020204" pitchFamily="34" charset="0"/>
                <a:ea typeface="Neue Montreal Bold"/>
                <a:cs typeface="Neue Montreal Bold"/>
                <a:sym typeface="Neue Montreal Bold"/>
              </a:rPr>
              <a:t>1</a:t>
            </a:r>
          </a:p>
        </p:txBody>
      </p:sp>
      <p:sp>
        <p:nvSpPr>
          <p:cNvPr id="25" name="TextBox 25"/>
          <p:cNvSpPr txBox="1"/>
          <p:nvPr/>
        </p:nvSpPr>
        <p:spPr>
          <a:xfrm>
            <a:off x="5833036" y="4828201"/>
            <a:ext cx="499663" cy="448841"/>
          </a:xfrm>
          <a:prstGeom prst="rect">
            <a:avLst/>
          </a:prstGeom>
        </p:spPr>
        <p:txBody>
          <a:bodyPr lIns="0" tIns="0" rIns="0" bIns="0" rtlCol="0" anchor="t">
            <a:spAutoFit/>
          </a:bodyPr>
          <a:lstStyle/>
          <a:p>
            <a:pPr algn="ctr">
              <a:lnSpc>
                <a:spcPts val="3492"/>
              </a:lnSpc>
            </a:pPr>
            <a:r>
              <a:rPr lang="en-US" sz="3063" b="1">
                <a:solidFill>
                  <a:srgbClr val="457800"/>
                </a:solidFill>
                <a:latin typeface="Myriad Pro" panose="020B0503030403020204" pitchFamily="34" charset="0"/>
                <a:ea typeface="Neue Montreal Bold"/>
                <a:cs typeface="Neue Montreal Bold"/>
                <a:sym typeface="Neue Montreal Bold"/>
              </a:rPr>
              <a:t>3</a:t>
            </a:r>
          </a:p>
        </p:txBody>
      </p:sp>
      <p:sp>
        <p:nvSpPr>
          <p:cNvPr id="26" name="TextBox 26"/>
          <p:cNvSpPr txBox="1"/>
          <p:nvPr/>
        </p:nvSpPr>
        <p:spPr>
          <a:xfrm>
            <a:off x="1137941" y="7387419"/>
            <a:ext cx="499663" cy="448841"/>
          </a:xfrm>
          <a:prstGeom prst="rect">
            <a:avLst/>
          </a:prstGeom>
        </p:spPr>
        <p:txBody>
          <a:bodyPr lIns="0" tIns="0" rIns="0" bIns="0" rtlCol="0" anchor="t">
            <a:spAutoFit/>
          </a:bodyPr>
          <a:lstStyle/>
          <a:p>
            <a:pPr algn="ctr">
              <a:lnSpc>
                <a:spcPts val="3492"/>
              </a:lnSpc>
            </a:pPr>
            <a:r>
              <a:rPr lang="en-US" sz="3063" b="1">
                <a:solidFill>
                  <a:srgbClr val="457800"/>
                </a:solidFill>
                <a:latin typeface="Myriad Pro" panose="020B0503030403020204" pitchFamily="34" charset="0"/>
                <a:ea typeface="Neue Montreal Bold"/>
                <a:cs typeface="Neue Montreal Bold"/>
                <a:sym typeface="Neue Montreal Bold"/>
              </a:rPr>
              <a:t>2</a:t>
            </a:r>
          </a:p>
        </p:txBody>
      </p:sp>
      <p:sp>
        <p:nvSpPr>
          <p:cNvPr id="27" name="TextBox 27"/>
          <p:cNvSpPr txBox="1"/>
          <p:nvPr/>
        </p:nvSpPr>
        <p:spPr>
          <a:xfrm>
            <a:off x="5833036" y="7387419"/>
            <a:ext cx="499663" cy="448841"/>
          </a:xfrm>
          <a:prstGeom prst="rect">
            <a:avLst/>
          </a:prstGeom>
        </p:spPr>
        <p:txBody>
          <a:bodyPr lIns="0" tIns="0" rIns="0" bIns="0" rtlCol="0" anchor="t">
            <a:spAutoFit/>
          </a:bodyPr>
          <a:lstStyle/>
          <a:p>
            <a:pPr algn="ctr">
              <a:lnSpc>
                <a:spcPts val="3492"/>
              </a:lnSpc>
            </a:pPr>
            <a:r>
              <a:rPr lang="en-US" sz="3063" b="1">
                <a:solidFill>
                  <a:srgbClr val="457800"/>
                </a:solidFill>
                <a:latin typeface="Myriad Pro" panose="020B0503030403020204" pitchFamily="34" charset="0"/>
                <a:ea typeface="Neue Montreal Bold"/>
                <a:cs typeface="Neue Montreal Bold"/>
                <a:sym typeface="Neue Montreal Bold"/>
              </a:rPr>
              <a:t>4</a:t>
            </a:r>
          </a:p>
        </p:txBody>
      </p:sp>
      <p:sp>
        <p:nvSpPr>
          <p:cNvPr id="28" name="TextBox 28"/>
          <p:cNvSpPr txBox="1"/>
          <p:nvPr/>
        </p:nvSpPr>
        <p:spPr>
          <a:xfrm>
            <a:off x="7137024" y="4847489"/>
            <a:ext cx="2454266" cy="361876"/>
          </a:xfrm>
          <a:prstGeom prst="rect">
            <a:avLst/>
          </a:prstGeom>
        </p:spPr>
        <p:txBody>
          <a:bodyPr lIns="0" tIns="0" rIns="0" bIns="0" rtlCol="0" anchor="t">
            <a:spAutoFit/>
          </a:bodyPr>
          <a:lstStyle/>
          <a:p>
            <a:pPr>
              <a:lnSpc>
                <a:spcPts val="2849"/>
              </a:lnSpc>
            </a:pPr>
            <a:r>
              <a:rPr lang="en-US" sz="2499" b="1" dirty="0">
                <a:solidFill>
                  <a:srgbClr val="FFFFFF"/>
                </a:solidFill>
                <a:latin typeface="Myriad Pro" panose="020B0503030403020204" pitchFamily="34" charset="0"/>
                <a:ea typeface="Neue Montreal Bold"/>
                <a:cs typeface="Neue Montreal Bold"/>
                <a:sym typeface="Neue Montreal Bold"/>
              </a:rPr>
              <a:t>Product</a:t>
            </a:r>
            <a:r>
              <a:rPr lang="ru-RU" sz="2499" b="1" dirty="0">
                <a:solidFill>
                  <a:srgbClr val="FFFFFF"/>
                </a:solidFill>
                <a:latin typeface="Myriad Pro" panose="020B0503030403020204" pitchFamily="34" charset="0"/>
                <a:ea typeface="Neue Montreal Bold"/>
                <a:cs typeface="Neue Montreal Bold"/>
                <a:sym typeface="Neue Montreal Bold"/>
              </a:rPr>
              <a:t> 2</a:t>
            </a:r>
            <a:endParaRPr lang="en-US" sz="2499" b="1" dirty="0">
              <a:solidFill>
                <a:srgbClr val="FFFFFF"/>
              </a:solidFill>
              <a:latin typeface="Myriad Pro" panose="020B0503030403020204" pitchFamily="34" charset="0"/>
              <a:ea typeface="Neue Montreal Bold"/>
              <a:cs typeface="Neue Montreal Bold"/>
              <a:sym typeface="Neue Montreal Bold"/>
            </a:endParaRPr>
          </a:p>
        </p:txBody>
      </p:sp>
      <p:sp>
        <p:nvSpPr>
          <p:cNvPr id="29" name="TextBox 29"/>
          <p:cNvSpPr txBox="1"/>
          <p:nvPr/>
        </p:nvSpPr>
        <p:spPr>
          <a:xfrm>
            <a:off x="2443517" y="7399067"/>
            <a:ext cx="2454266" cy="359073"/>
          </a:xfrm>
          <a:prstGeom prst="rect">
            <a:avLst/>
          </a:prstGeom>
        </p:spPr>
        <p:txBody>
          <a:bodyPr lIns="0" tIns="0" rIns="0" bIns="0" rtlCol="0" anchor="t">
            <a:spAutoFit/>
          </a:bodyPr>
          <a:lstStyle/>
          <a:p>
            <a:pPr>
              <a:lnSpc>
                <a:spcPts val="2849"/>
              </a:lnSpc>
            </a:pPr>
            <a:r>
              <a:rPr lang="en-US" sz="2499" b="1" dirty="0">
                <a:solidFill>
                  <a:srgbClr val="FFFFFF"/>
                </a:solidFill>
                <a:latin typeface="Myriad Pro" panose="020B0503030403020204" pitchFamily="34" charset="0"/>
                <a:ea typeface="Neue Montreal Bold"/>
                <a:cs typeface="Neue Montreal Bold"/>
                <a:sym typeface="Neue Montreal Bold"/>
              </a:rPr>
              <a:t>Product</a:t>
            </a:r>
            <a:r>
              <a:rPr lang="ru-RU" sz="2499" b="1" dirty="0">
                <a:solidFill>
                  <a:srgbClr val="FFFFFF"/>
                </a:solidFill>
                <a:latin typeface="Myriad Pro" panose="020B0503030403020204" pitchFamily="34" charset="0"/>
                <a:ea typeface="Neue Montreal Bold"/>
                <a:cs typeface="Neue Montreal Bold"/>
                <a:sym typeface="Neue Montreal Bold"/>
              </a:rPr>
              <a:t> 3</a:t>
            </a:r>
            <a:endParaRPr lang="en-US" sz="2499" b="1" dirty="0">
              <a:solidFill>
                <a:srgbClr val="FFFFFF"/>
              </a:solidFill>
              <a:latin typeface="Myriad Pro" panose="020B0503030403020204" pitchFamily="34" charset="0"/>
              <a:ea typeface="Neue Montreal Bold"/>
              <a:cs typeface="Neue Montreal Bold"/>
              <a:sym typeface="Neue Montreal Bold"/>
            </a:endParaRPr>
          </a:p>
        </p:txBody>
      </p:sp>
      <p:sp>
        <p:nvSpPr>
          <p:cNvPr id="30" name="TextBox 30"/>
          <p:cNvSpPr txBox="1"/>
          <p:nvPr/>
        </p:nvSpPr>
        <p:spPr>
          <a:xfrm>
            <a:off x="7017388" y="7421434"/>
            <a:ext cx="2982371" cy="361876"/>
          </a:xfrm>
          <a:prstGeom prst="rect">
            <a:avLst/>
          </a:prstGeom>
        </p:spPr>
        <p:txBody>
          <a:bodyPr lIns="0" tIns="0" rIns="0" bIns="0" rtlCol="0" anchor="t">
            <a:spAutoFit/>
          </a:bodyPr>
          <a:lstStyle/>
          <a:p>
            <a:pPr algn="l">
              <a:lnSpc>
                <a:spcPts val="2849"/>
              </a:lnSpc>
            </a:pPr>
            <a:r>
              <a:rPr lang="en-US" sz="2499" b="1" dirty="0">
                <a:solidFill>
                  <a:srgbClr val="FFFFFF"/>
                </a:solidFill>
                <a:latin typeface="Myriad Pro" panose="020B0503030403020204" pitchFamily="34" charset="0"/>
                <a:ea typeface="Neue Montreal Bold"/>
                <a:cs typeface="Neue Montreal Bold"/>
                <a:sym typeface="Neue Montreal Bold"/>
              </a:rPr>
              <a:t>Product</a:t>
            </a:r>
            <a:r>
              <a:rPr lang="ru-RU" sz="2499" b="1" dirty="0">
                <a:solidFill>
                  <a:srgbClr val="FFFFFF"/>
                </a:solidFill>
                <a:latin typeface="Myriad Pro" panose="020B0503030403020204" pitchFamily="34" charset="0"/>
                <a:ea typeface="Neue Montreal Bold"/>
                <a:cs typeface="Neue Montreal Bold"/>
                <a:sym typeface="Neue Montreal Bold"/>
              </a:rPr>
              <a:t> 4</a:t>
            </a:r>
            <a:endParaRPr lang="en-US" sz="2499" b="1" dirty="0">
              <a:solidFill>
                <a:srgbClr val="FFFFFF"/>
              </a:solidFill>
              <a:latin typeface="Myriad Pro" panose="020B0503030403020204" pitchFamily="34" charset="0"/>
              <a:ea typeface="Neue Montreal Bold"/>
              <a:cs typeface="Neue Montreal Bold"/>
              <a:sym typeface="Neue Montreal Bold"/>
            </a:endParaRPr>
          </a:p>
        </p:txBody>
      </p:sp>
      <p:sp>
        <p:nvSpPr>
          <p:cNvPr id="31" name="TextBox 31"/>
          <p:cNvSpPr txBox="1"/>
          <p:nvPr/>
        </p:nvSpPr>
        <p:spPr>
          <a:xfrm>
            <a:off x="1028700" y="5685614"/>
            <a:ext cx="4043448" cy="1090748"/>
          </a:xfrm>
          <a:prstGeom prst="rect">
            <a:avLst/>
          </a:prstGeom>
        </p:spPr>
        <p:txBody>
          <a:bodyPr lIns="0" tIns="0" rIns="0" bIns="0" rtlCol="0" anchor="t">
            <a:spAutoFit/>
          </a:bodyPr>
          <a:lstStyle/>
          <a:p>
            <a:pPr>
              <a:lnSpc>
                <a:spcPts val="2860"/>
              </a:lnSpc>
            </a:pPr>
            <a:r>
              <a:rPr lang="en-US" sz="2000" dirty="0">
                <a:solidFill>
                  <a:srgbClr val="000000"/>
                </a:solidFill>
                <a:latin typeface="Myriad Pro" panose="020B0503030403020204" pitchFamily="34" charset="0"/>
                <a:ea typeface="Neue Montreal"/>
                <a:cs typeface="Neue Montreal"/>
                <a:sym typeface="Neue Montreal"/>
              </a:rPr>
              <a:t>Example: Fresh vegetables grown in the eco-friendly conditions of Kyrgyzstan.</a:t>
            </a:r>
          </a:p>
        </p:txBody>
      </p:sp>
      <p:sp>
        <p:nvSpPr>
          <p:cNvPr id="32" name="TextBox 32"/>
          <p:cNvSpPr txBox="1"/>
          <p:nvPr/>
        </p:nvSpPr>
        <p:spPr>
          <a:xfrm>
            <a:off x="5712498" y="5685614"/>
            <a:ext cx="4043448" cy="718851"/>
          </a:xfrm>
          <a:prstGeom prst="rect">
            <a:avLst/>
          </a:prstGeom>
        </p:spPr>
        <p:txBody>
          <a:bodyPr lIns="0" tIns="0" rIns="0" bIns="0" rtlCol="0" anchor="t">
            <a:spAutoFit/>
          </a:bodyPr>
          <a:lstStyle/>
          <a:p>
            <a:pPr>
              <a:lnSpc>
                <a:spcPts val="2860"/>
              </a:lnSpc>
            </a:pPr>
            <a:r>
              <a:rPr lang="en-US" sz="2000" dirty="0">
                <a:solidFill>
                  <a:srgbClr val="000000"/>
                </a:solidFill>
                <a:latin typeface="Myriad Pro" panose="020B0503030403020204" pitchFamily="34" charset="0"/>
                <a:ea typeface="Neue Montreal"/>
                <a:cs typeface="Neue Montreal"/>
                <a:sym typeface="Neue Montreal"/>
              </a:rPr>
              <a:t>Example: Natural dairy products preserving traditional flavors.</a:t>
            </a:r>
          </a:p>
        </p:txBody>
      </p:sp>
      <p:sp>
        <p:nvSpPr>
          <p:cNvPr id="33" name="TextBox 33"/>
          <p:cNvSpPr txBox="1"/>
          <p:nvPr/>
        </p:nvSpPr>
        <p:spPr>
          <a:xfrm>
            <a:off x="1028700" y="8230647"/>
            <a:ext cx="4043448" cy="1090748"/>
          </a:xfrm>
          <a:prstGeom prst="rect">
            <a:avLst/>
          </a:prstGeom>
        </p:spPr>
        <p:txBody>
          <a:bodyPr lIns="0" tIns="0" rIns="0" bIns="0" rtlCol="0" anchor="t">
            <a:spAutoFit/>
          </a:bodyPr>
          <a:lstStyle/>
          <a:p>
            <a:pPr>
              <a:lnSpc>
                <a:spcPts val="2860"/>
              </a:lnSpc>
            </a:pPr>
            <a:r>
              <a:rPr lang="en-US" sz="2000" dirty="0">
                <a:solidFill>
                  <a:srgbClr val="000000"/>
                </a:solidFill>
                <a:latin typeface="Myriad Pro" panose="020B0503030403020204" pitchFamily="34" charset="0"/>
                <a:ea typeface="Neue Montreal"/>
                <a:cs typeface="Neue Montreal"/>
                <a:sym typeface="Neue Montreal"/>
              </a:rPr>
              <a:t>Example: High-quality meat products for domestic and international markets.</a:t>
            </a:r>
          </a:p>
        </p:txBody>
      </p:sp>
      <p:sp>
        <p:nvSpPr>
          <p:cNvPr id="34" name="TextBox 34"/>
          <p:cNvSpPr txBox="1"/>
          <p:nvPr/>
        </p:nvSpPr>
        <p:spPr>
          <a:xfrm>
            <a:off x="5712497" y="8230647"/>
            <a:ext cx="4223227" cy="718851"/>
          </a:xfrm>
          <a:prstGeom prst="rect">
            <a:avLst/>
          </a:prstGeom>
        </p:spPr>
        <p:txBody>
          <a:bodyPr wrap="square" lIns="0" tIns="0" rIns="0" bIns="0" rtlCol="0" anchor="t">
            <a:spAutoFit/>
          </a:bodyPr>
          <a:lstStyle/>
          <a:p>
            <a:pPr>
              <a:lnSpc>
                <a:spcPts val="2860"/>
              </a:lnSpc>
            </a:pPr>
            <a:r>
              <a:rPr lang="en-US" sz="2000" dirty="0">
                <a:solidFill>
                  <a:srgbClr val="000000"/>
                </a:solidFill>
                <a:latin typeface="Myriad Pro" panose="020B0503030403020204" pitchFamily="34" charset="0"/>
                <a:ea typeface="Neue Montreal"/>
                <a:cs typeface="Neue Montreal"/>
                <a:sym typeface="Neue Montreal"/>
              </a:rPr>
              <a:t>Example: Grain crops meeting modern quality and safety standards.</a:t>
            </a:r>
          </a:p>
        </p:txBody>
      </p:sp>
      <p:grpSp>
        <p:nvGrpSpPr>
          <p:cNvPr id="35" name="Group 35"/>
          <p:cNvGrpSpPr/>
          <p:nvPr/>
        </p:nvGrpSpPr>
        <p:grpSpPr>
          <a:xfrm>
            <a:off x="12574005" y="8408524"/>
            <a:ext cx="4685295" cy="866946"/>
            <a:chOff x="0" y="0"/>
            <a:chExt cx="1632729" cy="302113"/>
          </a:xfrm>
        </p:grpSpPr>
        <p:sp>
          <p:nvSpPr>
            <p:cNvPr id="36" name="Freeform 36"/>
            <p:cNvSpPr/>
            <p:nvPr/>
          </p:nvSpPr>
          <p:spPr>
            <a:xfrm>
              <a:off x="0" y="0"/>
              <a:ext cx="1632729" cy="302113"/>
            </a:xfrm>
            <a:custGeom>
              <a:avLst/>
              <a:gdLst/>
              <a:ahLst/>
              <a:cxnLst/>
              <a:rect l="l" t="t" r="r" b="b"/>
              <a:pathLst>
                <a:path w="1632729" h="302113">
                  <a:moveTo>
                    <a:pt x="67748" y="0"/>
                  </a:moveTo>
                  <a:lnTo>
                    <a:pt x="1564982" y="0"/>
                  </a:lnTo>
                  <a:cubicBezTo>
                    <a:pt x="1582949" y="0"/>
                    <a:pt x="1600181" y="7138"/>
                    <a:pt x="1612887" y="19843"/>
                  </a:cubicBezTo>
                  <a:cubicBezTo>
                    <a:pt x="1625592" y="32548"/>
                    <a:pt x="1632729" y="49780"/>
                    <a:pt x="1632729" y="67748"/>
                  </a:cubicBezTo>
                  <a:lnTo>
                    <a:pt x="1632729" y="234365"/>
                  </a:lnTo>
                  <a:cubicBezTo>
                    <a:pt x="1632729" y="271781"/>
                    <a:pt x="1602398" y="302113"/>
                    <a:pt x="1564982" y="302113"/>
                  </a:cubicBezTo>
                  <a:lnTo>
                    <a:pt x="67748" y="302113"/>
                  </a:lnTo>
                  <a:cubicBezTo>
                    <a:pt x="49780" y="302113"/>
                    <a:pt x="32548" y="294975"/>
                    <a:pt x="19843" y="282270"/>
                  </a:cubicBezTo>
                  <a:cubicBezTo>
                    <a:pt x="7138" y="269565"/>
                    <a:pt x="0" y="252333"/>
                    <a:pt x="0" y="234365"/>
                  </a:cubicBezTo>
                  <a:lnTo>
                    <a:pt x="0" y="67748"/>
                  </a:lnTo>
                  <a:cubicBezTo>
                    <a:pt x="0" y="49780"/>
                    <a:pt x="7138" y="32548"/>
                    <a:pt x="19843" y="19843"/>
                  </a:cubicBezTo>
                  <a:cubicBezTo>
                    <a:pt x="32548" y="7138"/>
                    <a:pt x="49780" y="0"/>
                    <a:pt x="67748" y="0"/>
                  </a:cubicBezTo>
                  <a:close/>
                </a:path>
              </a:pathLst>
            </a:custGeom>
            <a:solidFill>
              <a:srgbClr val="000000">
                <a:alpha val="0"/>
              </a:srgbClr>
            </a:solidFill>
            <a:ln w="19050" cap="rnd">
              <a:solidFill>
                <a:srgbClr val="14320F"/>
              </a:solidFill>
              <a:prstDash val="solid"/>
              <a:round/>
            </a:ln>
          </p:spPr>
        </p:sp>
        <p:sp>
          <p:nvSpPr>
            <p:cNvPr id="37" name="TextBox 37"/>
            <p:cNvSpPr txBox="1"/>
            <p:nvPr/>
          </p:nvSpPr>
          <p:spPr>
            <a:xfrm>
              <a:off x="0" y="-38100"/>
              <a:ext cx="1632729" cy="340213"/>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grpSp>
        <p:nvGrpSpPr>
          <p:cNvPr id="38" name="Group 38"/>
          <p:cNvGrpSpPr/>
          <p:nvPr/>
        </p:nvGrpSpPr>
        <p:grpSpPr>
          <a:xfrm>
            <a:off x="11115301" y="8408524"/>
            <a:ext cx="2152096" cy="866946"/>
            <a:chOff x="0" y="0"/>
            <a:chExt cx="838453" cy="337761"/>
          </a:xfrm>
        </p:grpSpPr>
        <p:sp>
          <p:nvSpPr>
            <p:cNvPr id="39" name="Freeform 39"/>
            <p:cNvSpPr/>
            <p:nvPr/>
          </p:nvSpPr>
          <p:spPr>
            <a:xfrm>
              <a:off x="0" y="0"/>
              <a:ext cx="838453" cy="337761"/>
            </a:xfrm>
            <a:custGeom>
              <a:avLst/>
              <a:gdLst/>
              <a:ahLst/>
              <a:cxnLst/>
              <a:rect l="l" t="t" r="r" b="b"/>
              <a:pathLst>
                <a:path w="838453" h="337761">
                  <a:moveTo>
                    <a:pt x="104324" y="0"/>
                  </a:moveTo>
                  <a:lnTo>
                    <a:pt x="734128" y="0"/>
                  </a:lnTo>
                  <a:cubicBezTo>
                    <a:pt x="761797" y="0"/>
                    <a:pt x="788332" y="10991"/>
                    <a:pt x="807897" y="30556"/>
                  </a:cubicBezTo>
                  <a:cubicBezTo>
                    <a:pt x="827461" y="50120"/>
                    <a:pt x="838453" y="76656"/>
                    <a:pt x="838453" y="104324"/>
                  </a:cubicBezTo>
                  <a:lnTo>
                    <a:pt x="838453" y="233436"/>
                  </a:lnTo>
                  <a:cubicBezTo>
                    <a:pt x="838453" y="261105"/>
                    <a:pt x="827461" y="287640"/>
                    <a:pt x="807897" y="307205"/>
                  </a:cubicBezTo>
                  <a:cubicBezTo>
                    <a:pt x="788332" y="326769"/>
                    <a:pt x="761797" y="337761"/>
                    <a:pt x="734128" y="337761"/>
                  </a:cubicBezTo>
                  <a:lnTo>
                    <a:pt x="104324" y="337761"/>
                  </a:lnTo>
                  <a:cubicBezTo>
                    <a:pt x="76656" y="337761"/>
                    <a:pt x="50120" y="326769"/>
                    <a:pt x="30556" y="307205"/>
                  </a:cubicBezTo>
                  <a:cubicBezTo>
                    <a:pt x="10991" y="287640"/>
                    <a:pt x="0" y="261105"/>
                    <a:pt x="0" y="233436"/>
                  </a:cubicBezTo>
                  <a:lnTo>
                    <a:pt x="0" y="104324"/>
                  </a:lnTo>
                  <a:cubicBezTo>
                    <a:pt x="0" y="76656"/>
                    <a:pt x="10991" y="50120"/>
                    <a:pt x="30556" y="30556"/>
                  </a:cubicBezTo>
                  <a:cubicBezTo>
                    <a:pt x="50120" y="10991"/>
                    <a:pt x="76656" y="0"/>
                    <a:pt x="104324" y="0"/>
                  </a:cubicBezTo>
                  <a:close/>
                </a:path>
              </a:pathLst>
            </a:custGeom>
            <a:solidFill>
              <a:srgbClr val="457800"/>
            </a:solidFill>
          </p:spPr>
        </p:sp>
        <p:sp>
          <p:nvSpPr>
            <p:cNvPr id="40" name="TextBox 40"/>
            <p:cNvSpPr txBox="1"/>
            <p:nvPr/>
          </p:nvSpPr>
          <p:spPr>
            <a:xfrm>
              <a:off x="0" y="-38100"/>
              <a:ext cx="838453" cy="375861"/>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sp>
        <p:nvSpPr>
          <p:cNvPr id="41" name="Freeform 41"/>
          <p:cNvSpPr/>
          <p:nvPr/>
        </p:nvSpPr>
        <p:spPr>
          <a:xfrm>
            <a:off x="13545659" y="8549292"/>
            <a:ext cx="547310" cy="547310"/>
          </a:xfrm>
          <a:custGeom>
            <a:avLst/>
            <a:gdLst/>
            <a:ahLst/>
            <a:cxnLst/>
            <a:rect l="l" t="t" r="r" b="b"/>
            <a:pathLst>
              <a:path w="547310" h="547310">
                <a:moveTo>
                  <a:pt x="0" y="0"/>
                </a:moveTo>
                <a:lnTo>
                  <a:pt x="547310" y="0"/>
                </a:lnTo>
                <a:lnTo>
                  <a:pt x="547310" y="547310"/>
                </a:lnTo>
                <a:lnTo>
                  <a:pt x="0" y="5473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2" name="TextBox 42"/>
          <p:cNvSpPr txBox="1"/>
          <p:nvPr/>
        </p:nvSpPr>
        <p:spPr>
          <a:xfrm>
            <a:off x="11715902" y="8642688"/>
            <a:ext cx="1471222" cy="384721"/>
          </a:xfrm>
          <a:prstGeom prst="rect">
            <a:avLst/>
          </a:prstGeom>
        </p:spPr>
        <p:txBody>
          <a:bodyPr lIns="0" tIns="0" rIns="0" bIns="0" rtlCol="0" anchor="t">
            <a:spAutoFit/>
          </a:bodyPr>
          <a:lstStyle/>
          <a:p>
            <a:pPr algn="l">
              <a:lnSpc>
                <a:spcPts val="2997"/>
              </a:lnSpc>
            </a:pPr>
            <a:r>
              <a:rPr lang="en-US" sz="2629" b="1" dirty="0">
                <a:solidFill>
                  <a:srgbClr val="FFFFFF"/>
                </a:solidFill>
                <a:latin typeface="Myriad Pro" panose="020B0503030403020204" pitchFamily="34" charset="0"/>
                <a:ea typeface="Neue Montreal Medium"/>
                <a:cs typeface="Neue Montreal Medium"/>
                <a:sym typeface="Neue Montreal Medium"/>
              </a:rPr>
              <a:t>website:</a:t>
            </a:r>
          </a:p>
        </p:txBody>
      </p:sp>
      <p:sp>
        <p:nvSpPr>
          <p:cNvPr id="43" name="TextBox 43"/>
          <p:cNvSpPr txBox="1"/>
          <p:nvPr/>
        </p:nvSpPr>
        <p:spPr>
          <a:xfrm>
            <a:off x="14288485" y="8575944"/>
            <a:ext cx="2777743" cy="413259"/>
          </a:xfrm>
          <a:prstGeom prst="rect">
            <a:avLst/>
          </a:prstGeom>
        </p:spPr>
        <p:txBody>
          <a:bodyPr lIns="0" tIns="0" rIns="0" bIns="0" rtlCol="0" anchor="t">
            <a:spAutoFit/>
          </a:bodyPr>
          <a:lstStyle/>
          <a:p>
            <a:pPr algn="l">
              <a:lnSpc>
                <a:spcPts val="3311"/>
              </a:lnSpc>
            </a:pPr>
            <a:r>
              <a:rPr lang="en-US" sz="2627" dirty="0">
                <a:solidFill>
                  <a:srgbClr val="000000"/>
                </a:solidFill>
                <a:latin typeface="Myriad Pro" panose="020B0503030403020204" pitchFamily="34" charset="0"/>
                <a:ea typeface="Neue Montreal"/>
                <a:cs typeface="Neue Montreal"/>
                <a:sym typeface="Neue Montreal"/>
              </a:rPr>
              <a:t>yourcompany.com</a:t>
            </a:r>
          </a:p>
        </p:txBody>
      </p:sp>
      <p:sp>
        <p:nvSpPr>
          <p:cNvPr id="44" name="Freeform 44"/>
          <p:cNvSpPr/>
          <p:nvPr/>
        </p:nvSpPr>
        <p:spPr>
          <a:xfrm>
            <a:off x="16605446" y="7067171"/>
            <a:ext cx="653854" cy="282792"/>
          </a:xfrm>
          <a:custGeom>
            <a:avLst/>
            <a:gdLst/>
            <a:ahLst/>
            <a:cxnLst/>
            <a:rect l="l" t="t" r="r" b="b"/>
            <a:pathLst>
              <a:path w="653854" h="282792">
                <a:moveTo>
                  <a:pt x="0" y="0"/>
                </a:moveTo>
                <a:lnTo>
                  <a:pt x="653854" y="0"/>
                </a:lnTo>
                <a:lnTo>
                  <a:pt x="653854" y="282792"/>
                </a:lnTo>
                <a:lnTo>
                  <a:pt x="0" y="2827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5" name="Freeform 45"/>
          <p:cNvSpPr/>
          <p:nvPr/>
        </p:nvSpPr>
        <p:spPr>
          <a:xfrm>
            <a:off x="11388307" y="8728447"/>
            <a:ext cx="156144" cy="227099"/>
          </a:xfrm>
          <a:custGeom>
            <a:avLst/>
            <a:gdLst/>
            <a:ahLst/>
            <a:cxnLst/>
            <a:rect l="l" t="t" r="r" b="b"/>
            <a:pathLst>
              <a:path w="156144" h="227099">
                <a:moveTo>
                  <a:pt x="0" y="0"/>
                </a:moveTo>
                <a:lnTo>
                  <a:pt x="156145" y="0"/>
                </a:lnTo>
                <a:lnTo>
                  <a:pt x="156145" y="227100"/>
                </a:lnTo>
                <a:lnTo>
                  <a:pt x="0" y="227100"/>
                </a:lnTo>
                <a:lnTo>
                  <a:pt x="0" y="0"/>
                </a:lnTo>
                <a:close/>
              </a:path>
            </a:pathLst>
          </a:custGeom>
          <a:blipFill>
            <a:blip r:embed="rId11">
              <a:extLst>
                <a:ext uri="{96DAC541-7B7A-43D3-8B79-37D633B846F1}">
                  <asvg:svgBlip xmlns:asvg="http://schemas.microsoft.com/office/drawing/2016/SVG/main" r:embed="rId12"/>
                </a:ext>
              </a:extLst>
            </a:blip>
            <a:stretch>
              <a:fillRect r="-388880"/>
            </a:stretch>
          </a:blipFill>
        </p:spPr>
      </p:sp>
      <p:pic>
        <p:nvPicPr>
          <p:cNvPr id="46" name="Рисунок 45" descr="Изображение выглядит как текст, снимок экрана, Шрифт, пульт дистанционного управления&#10;&#10;Содержимое, созданное искусственным интеллектом, может быть неверным.">
            <a:extLst>
              <a:ext uri="{FF2B5EF4-FFF2-40B4-BE49-F238E27FC236}">
                <a16:creationId xmlns:a16="http://schemas.microsoft.com/office/drawing/2014/main" id="{7CBD94AD-562A-1C93-7A0D-E4276328BA9D}"/>
              </a:ext>
            </a:extLst>
          </p:cNvPr>
          <p:cNvPicPr>
            <a:picLocks noChangeAspect="1"/>
          </p:cNvPicPr>
          <p:nvPr/>
        </p:nvPicPr>
        <p:blipFill>
          <a:blip r:embed="rId13" cstate="print">
            <a:extLst>
              <a:ext uri="{28A0092B-C50C-407E-A947-70E740481C1C}">
                <a14:useLocalDpi xmlns:a14="http://schemas.microsoft.com/office/drawing/2010/main" val="0"/>
              </a:ext>
            </a:extLst>
          </a:blip>
          <a:srcRect l="14377" t="33441" r="36515" b="50035"/>
          <a:stretch>
            <a:fillRect/>
          </a:stretch>
        </p:blipFill>
        <p:spPr>
          <a:xfrm>
            <a:off x="1068462" y="638765"/>
            <a:ext cx="2635614" cy="12543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1693328" y="4853387"/>
            <a:ext cx="1186848" cy="514163"/>
            <a:chOff x="0" y="0"/>
            <a:chExt cx="779656" cy="337761"/>
          </a:xfrm>
        </p:grpSpPr>
        <p:sp>
          <p:nvSpPr>
            <p:cNvPr id="10" name="Freeform 10"/>
            <p:cNvSpPr/>
            <p:nvPr/>
          </p:nvSpPr>
          <p:spPr>
            <a:xfrm>
              <a:off x="0" y="0"/>
              <a:ext cx="779656" cy="337761"/>
            </a:xfrm>
            <a:custGeom>
              <a:avLst/>
              <a:gdLst/>
              <a:ahLst/>
              <a:cxnLst/>
              <a:rect l="l" t="t" r="r" b="b"/>
              <a:pathLst>
                <a:path w="779656" h="337761">
                  <a:moveTo>
                    <a:pt x="168880" y="0"/>
                  </a:moveTo>
                  <a:lnTo>
                    <a:pt x="610776" y="0"/>
                  </a:lnTo>
                  <a:cubicBezTo>
                    <a:pt x="704046" y="0"/>
                    <a:pt x="779656" y="75610"/>
                    <a:pt x="779656" y="168880"/>
                  </a:cubicBezTo>
                  <a:lnTo>
                    <a:pt x="779656" y="168880"/>
                  </a:lnTo>
                  <a:cubicBezTo>
                    <a:pt x="779656" y="262150"/>
                    <a:pt x="704046" y="337761"/>
                    <a:pt x="610776" y="337761"/>
                  </a:cubicBezTo>
                  <a:lnTo>
                    <a:pt x="168880" y="337761"/>
                  </a:lnTo>
                  <a:cubicBezTo>
                    <a:pt x="75610" y="337761"/>
                    <a:pt x="0" y="262150"/>
                    <a:pt x="0" y="168880"/>
                  </a:cubicBezTo>
                  <a:lnTo>
                    <a:pt x="0" y="168880"/>
                  </a:lnTo>
                  <a:cubicBezTo>
                    <a:pt x="0" y="75610"/>
                    <a:pt x="75610" y="0"/>
                    <a:pt x="168880" y="0"/>
                  </a:cubicBezTo>
                  <a:close/>
                </a:path>
              </a:pathLst>
            </a:custGeom>
            <a:solidFill>
              <a:srgbClr val="457800"/>
            </a:solidFill>
          </p:spPr>
        </p:sp>
        <p:sp>
          <p:nvSpPr>
            <p:cNvPr id="11" name="TextBox 11"/>
            <p:cNvSpPr txBox="1"/>
            <p:nvPr/>
          </p:nvSpPr>
          <p:spPr>
            <a:xfrm>
              <a:off x="0" y="-38100"/>
              <a:ext cx="779656" cy="375861"/>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grpSp>
        <p:nvGrpSpPr>
          <p:cNvPr id="12" name="Group 12"/>
          <p:cNvGrpSpPr/>
          <p:nvPr/>
        </p:nvGrpSpPr>
        <p:grpSpPr>
          <a:xfrm>
            <a:off x="1693328" y="5725741"/>
            <a:ext cx="1186848" cy="514163"/>
            <a:chOff x="0" y="0"/>
            <a:chExt cx="779656" cy="337761"/>
          </a:xfrm>
        </p:grpSpPr>
        <p:sp>
          <p:nvSpPr>
            <p:cNvPr id="13" name="Freeform 13"/>
            <p:cNvSpPr/>
            <p:nvPr/>
          </p:nvSpPr>
          <p:spPr>
            <a:xfrm>
              <a:off x="0" y="0"/>
              <a:ext cx="779656" cy="337761"/>
            </a:xfrm>
            <a:custGeom>
              <a:avLst/>
              <a:gdLst/>
              <a:ahLst/>
              <a:cxnLst/>
              <a:rect l="l" t="t" r="r" b="b"/>
              <a:pathLst>
                <a:path w="779656" h="337761">
                  <a:moveTo>
                    <a:pt x="168880" y="0"/>
                  </a:moveTo>
                  <a:lnTo>
                    <a:pt x="610776" y="0"/>
                  </a:lnTo>
                  <a:cubicBezTo>
                    <a:pt x="704046" y="0"/>
                    <a:pt x="779656" y="75610"/>
                    <a:pt x="779656" y="168880"/>
                  </a:cubicBezTo>
                  <a:lnTo>
                    <a:pt x="779656" y="168880"/>
                  </a:lnTo>
                  <a:cubicBezTo>
                    <a:pt x="779656" y="262150"/>
                    <a:pt x="704046" y="337761"/>
                    <a:pt x="610776" y="337761"/>
                  </a:cubicBezTo>
                  <a:lnTo>
                    <a:pt x="168880" y="337761"/>
                  </a:lnTo>
                  <a:cubicBezTo>
                    <a:pt x="75610" y="337761"/>
                    <a:pt x="0" y="262150"/>
                    <a:pt x="0" y="168880"/>
                  </a:cubicBezTo>
                  <a:lnTo>
                    <a:pt x="0" y="168880"/>
                  </a:lnTo>
                  <a:cubicBezTo>
                    <a:pt x="0" y="75610"/>
                    <a:pt x="75610" y="0"/>
                    <a:pt x="168880" y="0"/>
                  </a:cubicBezTo>
                  <a:close/>
                </a:path>
              </a:pathLst>
            </a:custGeom>
            <a:solidFill>
              <a:srgbClr val="5DA103"/>
            </a:solidFill>
          </p:spPr>
        </p:sp>
        <p:sp>
          <p:nvSpPr>
            <p:cNvPr id="14" name="TextBox 14"/>
            <p:cNvSpPr txBox="1"/>
            <p:nvPr/>
          </p:nvSpPr>
          <p:spPr>
            <a:xfrm>
              <a:off x="0" y="-38100"/>
              <a:ext cx="779656" cy="375861"/>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grpSp>
        <p:nvGrpSpPr>
          <p:cNvPr id="15" name="Group 15"/>
          <p:cNvGrpSpPr/>
          <p:nvPr/>
        </p:nvGrpSpPr>
        <p:grpSpPr>
          <a:xfrm>
            <a:off x="17037610" y="-1637263"/>
            <a:ext cx="3086100" cy="3086100"/>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457800"/>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sp>
        <p:nvSpPr>
          <p:cNvPr id="18" name="Freeform 18"/>
          <p:cNvSpPr/>
          <p:nvPr/>
        </p:nvSpPr>
        <p:spPr>
          <a:xfrm rot="-7560912">
            <a:off x="13203247" y="-362452"/>
            <a:ext cx="7572472" cy="3445481"/>
          </a:xfrm>
          <a:custGeom>
            <a:avLst/>
            <a:gdLst/>
            <a:ahLst/>
            <a:cxnLst/>
            <a:rect l="l" t="t" r="r" b="b"/>
            <a:pathLst>
              <a:path w="7572472" h="3445481">
                <a:moveTo>
                  <a:pt x="0" y="0"/>
                </a:moveTo>
                <a:lnTo>
                  <a:pt x="7572471" y="0"/>
                </a:lnTo>
                <a:lnTo>
                  <a:pt x="7572471" y="3445481"/>
                </a:lnTo>
                <a:lnTo>
                  <a:pt x="0" y="3445481"/>
                </a:lnTo>
                <a:lnTo>
                  <a:pt x="0" y="0"/>
                </a:lnTo>
                <a:close/>
              </a:path>
            </a:pathLst>
          </a:custGeom>
          <a:blipFill>
            <a:blip r:embed="rId2">
              <a:extLst>
                <a:ext uri="{96DAC541-7B7A-43D3-8B79-37D633B846F1}">
                  <asvg:svgBlip xmlns:asvg="http://schemas.microsoft.com/office/drawing/2016/SVG/main" r:embed="rId3"/>
                </a:ext>
              </a:extLst>
            </a:blip>
            <a:stretch>
              <a:fillRect l="-40225" t="-28460" r="-23843"/>
            </a:stretch>
          </a:blipFill>
        </p:spPr>
      </p:sp>
      <p:pic>
        <p:nvPicPr>
          <p:cNvPr id="19" name="Picture 19"/>
          <p:cNvPicPr>
            <a:picLocks noChangeAspect="1"/>
          </p:cNvPicPr>
          <p:nvPr/>
        </p:nvPicPr>
        <p:blipFill>
          <a:blip r:embed="rId4"/>
          <a:stretch>
            <a:fillRect/>
          </a:stretch>
        </p:blipFill>
        <p:spPr>
          <a:xfrm>
            <a:off x="8951513" y="1148468"/>
            <a:ext cx="8883206" cy="8733682"/>
          </a:xfrm>
          <a:prstGeom prst="rect">
            <a:avLst/>
          </a:prstGeom>
        </p:spPr>
      </p:pic>
      <p:grpSp>
        <p:nvGrpSpPr>
          <p:cNvPr id="20" name="Group 20"/>
          <p:cNvGrpSpPr/>
          <p:nvPr/>
        </p:nvGrpSpPr>
        <p:grpSpPr>
          <a:xfrm>
            <a:off x="1028700" y="4853387"/>
            <a:ext cx="514163" cy="514163"/>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78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grpSp>
        <p:nvGrpSpPr>
          <p:cNvPr id="23" name="Group 23"/>
          <p:cNvGrpSpPr/>
          <p:nvPr/>
        </p:nvGrpSpPr>
        <p:grpSpPr>
          <a:xfrm>
            <a:off x="1028700" y="5731984"/>
            <a:ext cx="514163" cy="514163"/>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A103"/>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grpSp>
        <p:nvGrpSpPr>
          <p:cNvPr id="26" name="Group 26"/>
          <p:cNvGrpSpPr/>
          <p:nvPr/>
        </p:nvGrpSpPr>
        <p:grpSpPr>
          <a:xfrm>
            <a:off x="1028700" y="6610581"/>
            <a:ext cx="514163" cy="514163"/>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C32F"/>
            </a:solidFill>
          </p:spPr>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grpSp>
        <p:nvGrpSpPr>
          <p:cNvPr id="29" name="Group 29"/>
          <p:cNvGrpSpPr/>
          <p:nvPr/>
        </p:nvGrpSpPr>
        <p:grpSpPr>
          <a:xfrm>
            <a:off x="1028700" y="7489178"/>
            <a:ext cx="514163" cy="514163"/>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4E54A"/>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grpSp>
        <p:nvGrpSpPr>
          <p:cNvPr id="32" name="Group 32"/>
          <p:cNvGrpSpPr/>
          <p:nvPr/>
        </p:nvGrpSpPr>
        <p:grpSpPr>
          <a:xfrm>
            <a:off x="1693328" y="6598095"/>
            <a:ext cx="1186848" cy="514163"/>
            <a:chOff x="0" y="0"/>
            <a:chExt cx="779656" cy="337761"/>
          </a:xfrm>
        </p:grpSpPr>
        <p:sp>
          <p:nvSpPr>
            <p:cNvPr id="33" name="Freeform 33"/>
            <p:cNvSpPr/>
            <p:nvPr/>
          </p:nvSpPr>
          <p:spPr>
            <a:xfrm>
              <a:off x="0" y="0"/>
              <a:ext cx="779656" cy="337761"/>
            </a:xfrm>
            <a:custGeom>
              <a:avLst/>
              <a:gdLst/>
              <a:ahLst/>
              <a:cxnLst/>
              <a:rect l="l" t="t" r="r" b="b"/>
              <a:pathLst>
                <a:path w="779656" h="337761">
                  <a:moveTo>
                    <a:pt x="168880" y="0"/>
                  </a:moveTo>
                  <a:lnTo>
                    <a:pt x="610776" y="0"/>
                  </a:lnTo>
                  <a:cubicBezTo>
                    <a:pt x="704046" y="0"/>
                    <a:pt x="779656" y="75610"/>
                    <a:pt x="779656" y="168880"/>
                  </a:cubicBezTo>
                  <a:lnTo>
                    <a:pt x="779656" y="168880"/>
                  </a:lnTo>
                  <a:cubicBezTo>
                    <a:pt x="779656" y="262150"/>
                    <a:pt x="704046" y="337761"/>
                    <a:pt x="610776" y="337761"/>
                  </a:cubicBezTo>
                  <a:lnTo>
                    <a:pt x="168880" y="337761"/>
                  </a:lnTo>
                  <a:cubicBezTo>
                    <a:pt x="75610" y="337761"/>
                    <a:pt x="0" y="262150"/>
                    <a:pt x="0" y="168880"/>
                  </a:cubicBezTo>
                  <a:lnTo>
                    <a:pt x="0" y="168880"/>
                  </a:lnTo>
                  <a:cubicBezTo>
                    <a:pt x="0" y="75610"/>
                    <a:pt x="75610" y="0"/>
                    <a:pt x="168880" y="0"/>
                  </a:cubicBezTo>
                  <a:close/>
                </a:path>
              </a:pathLst>
            </a:custGeom>
            <a:solidFill>
              <a:srgbClr val="84C32F"/>
            </a:solidFill>
          </p:spPr>
        </p:sp>
        <p:sp>
          <p:nvSpPr>
            <p:cNvPr id="34" name="TextBox 34"/>
            <p:cNvSpPr txBox="1"/>
            <p:nvPr/>
          </p:nvSpPr>
          <p:spPr>
            <a:xfrm>
              <a:off x="0" y="-38100"/>
              <a:ext cx="779656" cy="375861"/>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grpSp>
        <p:nvGrpSpPr>
          <p:cNvPr id="35" name="Group 35"/>
          <p:cNvGrpSpPr/>
          <p:nvPr/>
        </p:nvGrpSpPr>
        <p:grpSpPr>
          <a:xfrm>
            <a:off x="1693328" y="7470193"/>
            <a:ext cx="1186848" cy="514163"/>
            <a:chOff x="0" y="0"/>
            <a:chExt cx="779656" cy="337761"/>
          </a:xfrm>
        </p:grpSpPr>
        <p:sp>
          <p:nvSpPr>
            <p:cNvPr id="36" name="Freeform 36"/>
            <p:cNvSpPr/>
            <p:nvPr/>
          </p:nvSpPr>
          <p:spPr>
            <a:xfrm>
              <a:off x="0" y="0"/>
              <a:ext cx="779656" cy="337761"/>
            </a:xfrm>
            <a:custGeom>
              <a:avLst/>
              <a:gdLst/>
              <a:ahLst/>
              <a:cxnLst/>
              <a:rect l="l" t="t" r="r" b="b"/>
              <a:pathLst>
                <a:path w="779656" h="337761">
                  <a:moveTo>
                    <a:pt x="168880" y="0"/>
                  </a:moveTo>
                  <a:lnTo>
                    <a:pt x="610776" y="0"/>
                  </a:lnTo>
                  <a:cubicBezTo>
                    <a:pt x="704046" y="0"/>
                    <a:pt x="779656" y="75610"/>
                    <a:pt x="779656" y="168880"/>
                  </a:cubicBezTo>
                  <a:lnTo>
                    <a:pt x="779656" y="168880"/>
                  </a:lnTo>
                  <a:cubicBezTo>
                    <a:pt x="779656" y="262150"/>
                    <a:pt x="704046" y="337761"/>
                    <a:pt x="610776" y="337761"/>
                  </a:cubicBezTo>
                  <a:lnTo>
                    <a:pt x="168880" y="337761"/>
                  </a:lnTo>
                  <a:cubicBezTo>
                    <a:pt x="75610" y="337761"/>
                    <a:pt x="0" y="262150"/>
                    <a:pt x="0" y="168880"/>
                  </a:cubicBezTo>
                  <a:lnTo>
                    <a:pt x="0" y="168880"/>
                  </a:lnTo>
                  <a:cubicBezTo>
                    <a:pt x="0" y="75610"/>
                    <a:pt x="75610" y="0"/>
                    <a:pt x="168880" y="0"/>
                  </a:cubicBezTo>
                  <a:close/>
                </a:path>
              </a:pathLst>
            </a:custGeom>
            <a:solidFill>
              <a:srgbClr val="A4E54A"/>
            </a:solidFill>
          </p:spPr>
        </p:sp>
        <p:sp>
          <p:nvSpPr>
            <p:cNvPr id="37" name="TextBox 37"/>
            <p:cNvSpPr txBox="1"/>
            <p:nvPr/>
          </p:nvSpPr>
          <p:spPr>
            <a:xfrm>
              <a:off x="0" y="-38100"/>
              <a:ext cx="779656" cy="375861"/>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sp>
        <p:nvSpPr>
          <p:cNvPr id="38" name="Freeform 38"/>
          <p:cNvSpPr/>
          <p:nvPr/>
        </p:nvSpPr>
        <p:spPr>
          <a:xfrm>
            <a:off x="17271568" y="643669"/>
            <a:ext cx="455169" cy="232705"/>
          </a:xfrm>
          <a:custGeom>
            <a:avLst/>
            <a:gdLst/>
            <a:ahLst/>
            <a:cxnLst/>
            <a:rect l="l" t="t" r="r" b="b"/>
            <a:pathLst>
              <a:path w="455169" h="232705">
                <a:moveTo>
                  <a:pt x="0" y="0"/>
                </a:moveTo>
                <a:lnTo>
                  <a:pt x="455169" y="0"/>
                </a:lnTo>
                <a:lnTo>
                  <a:pt x="455169" y="232706"/>
                </a:lnTo>
                <a:lnTo>
                  <a:pt x="0" y="2327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9" name="Freeform 39"/>
          <p:cNvSpPr/>
          <p:nvPr/>
        </p:nvSpPr>
        <p:spPr>
          <a:xfrm rot="-10800000">
            <a:off x="3032576" y="5007602"/>
            <a:ext cx="106603" cy="205732"/>
          </a:xfrm>
          <a:custGeom>
            <a:avLst/>
            <a:gdLst/>
            <a:ahLst/>
            <a:cxnLst/>
            <a:rect l="l" t="t" r="r" b="b"/>
            <a:pathLst>
              <a:path w="106603" h="205732">
                <a:moveTo>
                  <a:pt x="0" y="0"/>
                </a:moveTo>
                <a:lnTo>
                  <a:pt x="106603" y="0"/>
                </a:lnTo>
                <a:lnTo>
                  <a:pt x="106603" y="205733"/>
                </a:lnTo>
                <a:lnTo>
                  <a:pt x="0" y="205733"/>
                </a:lnTo>
                <a:lnTo>
                  <a:pt x="0" y="0"/>
                </a:lnTo>
                <a:close/>
              </a:path>
            </a:pathLst>
          </a:custGeom>
          <a:blipFill>
            <a:blip r:embed="rId7">
              <a:extLst>
                <a:ext uri="{96DAC541-7B7A-43D3-8B79-37D633B846F1}">
                  <asvg:svgBlip xmlns:asvg="http://schemas.microsoft.com/office/drawing/2016/SVG/main" r:embed="rId8"/>
                </a:ext>
              </a:extLst>
            </a:blip>
            <a:stretch>
              <a:fillRect r="-301015"/>
            </a:stretch>
          </a:blipFill>
        </p:spPr>
      </p:sp>
      <p:sp>
        <p:nvSpPr>
          <p:cNvPr id="40" name="Freeform 40"/>
          <p:cNvSpPr/>
          <p:nvPr/>
        </p:nvSpPr>
        <p:spPr>
          <a:xfrm rot="-10800000">
            <a:off x="3032576" y="5867915"/>
            <a:ext cx="106603" cy="205732"/>
          </a:xfrm>
          <a:custGeom>
            <a:avLst/>
            <a:gdLst/>
            <a:ahLst/>
            <a:cxnLst/>
            <a:rect l="l" t="t" r="r" b="b"/>
            <a:pathLst>
              <a:path w="106603" h="205732">
                <a:moveTo>
                  <a:pt x="0" y="0"/>
                </a:moveTo>
                <a:lnTo>
                  <a:pt x="106603" y="0"/>
                </a:lnTo>
                <a:lnTo>
                  <a:pt x="106603" y="205733"/>
                </a:lnTo>
                <a:lnTo>
                  <a:pt x="0" y="205733"/>
                </a:lnTo>
                <a:lnTo>
                  <a:pt x="0" y="0"/>
                </a:lnTo>
                <a:close/>
              </a:path>
            </a:pathLst>
          </a:custGeom>
          <a:blipFill>
            <a:blip r:embed="rId7">
              <a:extLst>
                <a:ext uri="{96DAC541-7B7A-43D3-8B79-37D633B846F1}">
                  <asvg:svgBlip xmlns:asvg="http://schemas.microsoft.com/office/drawing/2016/SVG/main" r:embed="rId8"/>
                </a:ext>
              </a:extLst>
            </a:blip>
            <a:stretch>
              <a:fillRect r="-301015"/>
            </a:stretch>
          </a:blipFill>
        </p:spPr>
      </p:sp>
      <p:sp>
        <p:nvSpPr>
          <p:cNvPr id="41" name="TextBox 41"/>
          <p:cNvSpPr txBox="1"/>
          <p:nvPr/>
        </p:nvSpPr>
        <p:spPr>
          <a:xfrm>
            <a:off x="659758" y="2593913"/>
            <a:ext cx="14226724" cy="1015663"/>
          </a:xfrm>
          <a:prstGeom prst="rect">
            <a:avLst/>
          </a:prstGeom>
        </p:spPr>
        <p:txBody>
          <a:bodyPr wrap="square" lIns="0" tIns="0" rIns="0" bIns="0" rtlCol="0" anchor="t">
            <a:spAutoFit/>
          </a:bodyPr>
          <a:lstStyle/>
          <a:p>
            <a:pPr algn="l"/>
            <a:r>
              <a:rPr lang="en-US" sz="6600" b="1" dirty="0">
                <a:solidFill>
                  <a:srgbClr val="457800"/>
                </a:solidFill>
                <a:latin typeface="Myriad Pro" panose="020B0503030403020204" pitchFamily="34" charset="0"/>
                <a:ea typeface="Neue Montreal Bold"/>
                <a:cs typeface="Neue Montreal Bold"/>
                <a:sym typeface="Neue Montreal Bold"/>
              </a:rPr>
              <a:t>Production</a:t>
            </a:r>
          </a:p>
        </p:txBody>
      </p:sp>
      <p:sp>
        <p:nvSpPr>
          <p:cNvPr id="43" name="TextBox 43"/>
          <p:cNvSpPr txBox="1"/>
          <p:nvPr/>
        </p:nvSpPr>
        <p:spPr>
          <a:xfrm>
            <a:off x="3291579" y="4875210"/>
            <a:ext cx="4200432" cy="455960"/>
          </a:xfrm>
          <a:prstGeom prst="rect">
            <a:avLst/>
          </a:prstGeom>
        </p:spPr>
        <p:txBody>
          <a:bodyPr lIns="0" tIns="0" rIns="0" bIns="0" rtlCol="0" anchor="t">
            <a:spAutoFit/>
          </a:bodyPr>
          <a:lstStyle/>
          <a:p>
            <a:pPr algn="l">
              <a:lnSpc>
                <a:spcPts val="3500"/>
              </a:lnSpc>
            </a:pPr>
            <a:r>
              <a:rPr lang="en-US" sz="3070" b="1" dirty="0">
                <a:solidFill>
                  <a:srgbClr val="000000"/>
                </a:solidFill>
                <a:latin typeface="Myriad Pro" panose="020B0503030403020204" pitchFamily="34" charset="0"/>
                <a:ea typeface="Neue Montreal Medium"/>
                <a:cs typeface="Neue Montreal Medium"/>
                <a:sym typeface="Neue Montreal Medium"/>
              </a:rPr>
              <a:t>Scale (hectares</a:t>
            </a:r>
            <a:r>
              <a:rPr lang="ru-RU" sz="3070" b="1" dirty="0">
                <a:solidFill>
                  <a:srgbClr val="000000"/>
                </a:solidFill>
                <a:latin typeface="Myriad Pro" panose="020B0503030403020204" pitchFamily="34" charset="0"/>
                <a:ea typeface="Neue Montreal Medium"/>
                <a:cs typeface="Neue Montreal Medium"/>
                <a:sym typeface="Neue Montreal Medium"/>
              </a:rPr>
              <a:t>)</a:t>
            </a:r>
            <a:endParaRPr lang="en-US" sz="3070" b="1" dirty="0">
              <a:solidFill>
                <a:srgbClr val="000000"/>
              </a:solidFill>
              <a:latin typeface="Myriad Pro" panose="020B0503030403020204" pitchFamily="34" charset="0"/>
              <a:ea typeface="Neue Montreal Medium"/>
              <a:cs typeface="Neue Montreal Medium"/>
              <a:sym typeface="Neue Montreal Medium"/>
            </a:endParaRPr>
          </a:p>
        </p:txBody>
      </p:sp>
      <p:sp>
        <p:nvSpPr>
          <p:cNvPr id="44" name="TextBox 44"/>
          <p:cNvSpPr txBox="1"/>
          <p:nvPr/>
        </p:nvSpPr>
        <p:spPr>
          <a:xfrm>
            <a:off x="3291579" y="5759605"/>
            <a:ext cx="4200432" cy="455960"/>
          </a:xfrm>
          <a:prstGeom prst="rect">
            <a:avLst/>
          </a:prstGeom>
        </p:spPr>
        <p:txBody>
          <a:bodyPr lIns="0" tIns="0" rIns="0" bIns="0" rtlCol="0" anchor="t">
            <a:spAutoFit/>
          </a:bodyPr>
          <a:lstStyle/>
          <a:p>
            <a:pPr algn="l">
              <a:lnSpc>
                <a:spcPts val="3500"/>
              </a:lnSpc>
            </a:pPr>
            <a:r>
              <a:rPr lang="en-US" sz="3070" b="1" dirty="0">
                <a:solidFill>
                  <a:srgbClr val="000000"/>
                </a:solidFill>
                <a:latin typeface="Myriad Pro" panose="020B0503030403020204" pitchFamily="34" charset="0"/>
                <a:ea typeface="Neue Montreal Medium"/>
                <a:cs typeface="Neue Montreal Medium"/>
                <a:sym typeface="Neue Montreal Medium"/>
              </a:rPr>
              <a:t>Volumes (tons per year)</a:t>
            </a:r>
          </a:p>
        </p:txBody>
      </p:sp>
      <p:sp>
        <p:nvSpPr>
          <p:cNvPr id="46" name="TextBox 46"/>
          <p:cNvSpPr txBox="1"/>
          <p:nvPr/>
        </p:nvSpPr>
        <p:spPr>
          <a:xfrm>
            <a:off x="1830993" y="4907686"/>
            <a:ext cx="911517" cy="381482"/>
          </a:xfrm>
          <a:prstGeom prst="rect">
            <a:avLst/>
          </a:prstGeom>
        </p:spPr>
        <p:txBody>
          <a:bodyPr lIns="0" tIns="0" rIns="0" bIns="0" rtlCol="0" anchor="t">
            <a:spAutoFit/>
          </a:bodyPr>
          <a:lstStyle/>
          <a:p>
            <a:pPr algn="ctr">
              <a:lnSpc>
                <a:spcPts val="2910"/>
              </a:lnSpc>
            </a:pPr>
            <a:r>
              <a:rPr lang="ru-RU" sz="2553" b="1" dirty="0">
                <a:solidFill>
                  <a:srgbClr val="FFFFFF"/>
                </a:solidFill>
                <a:latin typeface="Myriad Pro" panose="020B0503030403020204" pitchFamily="34" charset="0"/>
                <a:ea typeface="Neue Montreal Medium"/>
                <a:cs typeface="Neue Montreal Medium"/>
                <a:sym typeface="Neue Montreal Medium"/>
              </a:rPr>
              <a:t>500</a:t>
            </a:r>
            <a:endParaRPr lang="en-US" sz="2553" b="1" dirty="0">
              <a:solidFill>
                <a:srgbClr val="FFFFFF"/>
              </a:solidFill>
              <a:latin typeface="Myriad Pro" panose="020B0503030403020204" pitchFamily="34" charset="0"/>
              <a:ea typeface="Neue Montreal Medium"/>
              <a:cs typeface="Neue Montreal Medium"/>
              <a:sym typeface="Neue Montreal Medium"/>
            </a:endParaRPr>
          </a:p>
        </p:txBody>
      </p:sp>
      <p:sp>
        <p:nvSpPr>
          <p:cNvPr id="47" name="TextBox 47"/>
          <p:cNvSpPr txBox="1"/>
          <p:nvPr/>
        </p:nvSpPr>
        <p:spPr>
          <a:xfrm>
            <a:off x="1830993" y="5780041"/>
            <a:ext cx="911517" cy="332592"/>
          </a:xfrm>
          <a:prstGeom prst="rect">
            <a:avLst/>
          </a:prstGeom>
        </p:spPr>
        <p:txBody>
          <a:bodyPr lIns="0" tIns="0" rIns="0" bIns="0" rtlCol="0" anchor="t">
            <a:spAutoFit/>
          </a:bodyPr>
          <a:lstStyle/>
          <a:p>
            <a:pPr algn="ctr">
              <a:lnSpc>
                <a:spcPts val="2910"/>
              </a:lnSpc>
            </a:pPr>
            <a:r>
              <a:rPr lang="ru-RU" sz="1600" b="1" dirty="0">
                <a:solidFill>
                  <a:srgbClr val="FFFFFF"/>
                </a:solidFill>
                <a:latin typeface="Myriad Pro" panose="020B0503030403020204" pitchFamily="34" charset="0"/>
                <a:ea typeface="Neue Montreal Medium"/>
                <a:cs typeface="Neue Montreal Medium"/>
                <a:sym typeface="Neue Montreal Medium"/>
              </a:rPr>
              <a:t>200 К</a:t>
            </a:r>
            <a:endParaRPr lang="en-US" sz="1600" b="1" dirty="0">
              <a:solidFill>
                <a:srgbClr val="FFFFFF"/>
              </a:solidFill>
              <a:latin typeface="Myriad Pro" panose="020B0503030403020204" pitchFamily="34" charset="0"/>
              <a:ea typeface="Neue Montreal Medium"/>
              <a:cs typeface="Neue Montreal Medium"/>
              <a:sym typeface="Neue Montreal Medium"/>
            </a:endParaRPr>
          </a:p>
        </p:txBody>
      </p:sp>
      <p:sp>
        <p:nvSpPr>
          <p:cNvPr id="49" name="TextBox 49"/>
          <p:cNvSpPr txBox="1"/>
          <p:nvPr/>
        </p:nvSpPr>
        <p:spPr>
          <a:xfrm>
            <a:off x="3291579" y="6644001"/>
            <a:ext cx="5920090" cy="455960"/>
          </a:xfrm>
          <a:prstGeom prst="rect">
            <a:avLst/>
          </a:prstGeom>
        </p:spPr>
        <p:txBody>
          <a:bodyPr lIns="0" tIns="0" rIns="0" bIns="0" rtlCol="0" anchor="t">
            <a:spAutoFit/>
          </a:bodyPr>
          <a:lstStyle/>
          <a:p>
            <a:pPr algn="l">
              <a:lnSpc>
                <a:spcPts val="3500"/>
              </a:lnSpc>
            </a:pPr>
            <a:r>
              <a:rPr lang="en-US" sz="3070" b="1" dirty="0">
                <a:solidFill>
                  <a:srgbClr val="000000"/>
                </a:solidFill>
                <a:latin typeface="Myriad Pro" panose="020B0503030403020204" pitchFamily="34" charset="0"/>
                <a:ea typeface="Neue Montreal Medium"/>
                <a:cs typeface="Neue Montreal Medium"/>
                <a:sym typeface="Neue Montreal Medium"/>
              </a:rPr>
              <a:t>Quality control</a:t>
            </a:r>
          </a:p>
        </p:txBody>
      </p:sp>
      <p:sp>
        <p:nvSpPr>
          <p:cNvPr id="50" name="TextBox 50"/>
          <p:cNvSpPr txBox="1"/>
          <p:nvPr/>
        </p:nvSpPr>
        <p:spPr>
          <a:xfrm>
            <a:off x="3291579" y="7528396"/>
            <a:ext cx="6001979" cy="455960"/>
          </a:xfrm>
          <a:prstGeom prst="rect">
            <a:avLst/>
          </a:prstGeom>
        </p:spPr>
        <p:txBody>
          <a:bodyPr lIns="0" tIns="0" rIns="0" bIns="0" rtlCol="0" anchor="t">
            <a:spAutoFit/>
          </a:bodyPr>
          <a:lstStyle/>
          <a:p>
            <a:pPr algn="l">
              <a:lnSpc>
                <a:spcPts val="3500"/>
              </a:lnSpc>
            </a:pPr>
            <a:r>
              <a:rPr lang="en-US" sz="3070" b="1" dirty="0">
                <a:solidFill>
                  <a:srgbClr val="000000"/>
                </a:solidFill>
                <a:latin typeface="Myriad Pro" panose="020B0503030403020204" pitchFamily="34" charset="0"/>
                <a:ea typeface="Neue Montreal Medium"/>
                <a:cs typeface="Neue Montreal Medium"/>
                <a:sym typeface="Neue Montreal Medium"/>
              </a:rPr>
              <a:t>Turnover (million per year, KGS)</a:t>
            </a:r>
          </a:p>
        </p:txBody>
      </p:sp>
      <p:sp>
        <p:nvSpPr>
          <p:cNvPr id="51" name="TextBox 51"/>
          <p:cNvSpPr txBox="1"/>
          <p:nvPr/>
        </p:nvSpPr>
        <p:spPr>
          <a:xfrm>
            <a:off x="1830993" y="6652395"/>
            <a:ext cx="911517" cy="381482"/>
          </a:xfrm>
          <a:prstGeom prst="rect">
            <a:avLst/>
          </a:prstGeom>
        </p:spPr>
        <p:txBody>
          <a:bodyPr lIns="0" tIns="0" rIns="0" bIns="0" rtlCol="0" anchor="t">
            <a:spAutoFit/>
          </a:bodyPr>
          <a:lstStyle/>
          <a:p>
            <a:pPr algn="ctr">
              <a:lnSpc>
                <a:spcPts val="2910"/>
              </a:lnSpc>
            </a:pPr>
            <a:r>
              <a:rPr lang="ru-RU" sz="2553" b="1" dirty="0">
                <a:solidFill>
                  <a:srgbClr val="14320F"/>
                </a:solidFill>
                <a:latin typeface="Myriad Pro" panose="020B0503030403020204" pitchFamily="34" charset="0"/>
                <a:ea typeface="Neue Montreal Medium"/>
                <a:cs typeface="Neue Montreal Medium"/>
                <a:sym typeface="Neue Montreal Medium"/>
              </a:rPr>
              <a:t>100%</a:t>
            </a:r>
            <a:endParaRPr lang="en-US" sz="2553" b="1" dirty="0">
              <a:solidFill>
                <a:srgbClr val="14320F"/>
              </a:solidFill>
              <a:latin typeface="Myriad Pro" panose="020B0503030403020204" pitchFamily="34" charset="0"/>
              <a:ea typeface="Neue Montreal Medium"/>
              <a:cs typeface="Neue Montreal Medium"/>
              <a:sym typeface="Neue Montreal Medium"/>
            </a:endParaRPr>
          </a:p>
        </p:txBody>
      </p:sp>
      <p:sp>
        <p:nvSpPr>
          <p:cNvPr id="52" name="TextBox 52"/>
          <p:cNvSpPr txBox="1"/>
          <p:nvPr/>
        </p:nvSpPr>
        <p:spPr>
          <a:xfrm>
            <a:off x="1830993" y="7524493"/>
            <a:ext cx="911517" cy="381482"/>
          </a:xfrm>
          <a:prstGeom prst="rect">
            <a:avLst/>
          </a:prstGeom>
        </p:spPr>
        <p:txBody>
          <a:bodyPr lIns="0" tIns="0" rIns="0" bIns="0" rtlCol="0" anchor="t">
            <a:spAutoFit/>
          </a:bodyPr>
          <a:lstStyle/>
          <a:p>
            <a:pPr algn="ctr">
              <a:lnSpc>
                <a:spcPts val="2910"/>
              </a:lnSpc>
            </a:pPr>
            <a:r>
              <a:rPr lang="ru-RU" sz="2553" b="1" dirty="0">
                <a:solidFill>
                  <a:srgbClr val="14320F"/>
                </a:solidFill>
                <a:latin typeface="Myriad Pro" panose="020B0503030403020204" pitchFamily="34" charset="0"/>
                <a:ea typeface="Neue Montreal Medium"/>
                <a:cs typeface="Neue Montreal Medium"/>
                <a:sym typeface="Neue Montreal Medium"/>
              </a:rPr>
              <a:t>500</a:t>
            </a:r>
            <a:endParaRPr lang="en-US" sz="2553" b="1" dirty="0">
              <a:solidFill>
                <a:srgbClr val="14320F"/>
              </a:solidFill>
              <a:latin typeface="Myriad Pro" panose="020B0503030403020204" pitchFamily="34" charset="0"/>
              <a:ea typeface="Neue Montreal Medium"/>
              <a:cs typeface="Neue Montreal Medium"/>
              <a:sym typeface="Neue Montreal Medium"/>
            </a:endParaRPr>
          </a:p>
        </p:txBody>
      </p:sp>
      <p:sp>
        <p:nvSpPr>
          <p:cNvPr id="53" name="Freeform 53"/>
          <p:cNvSpPr/>
          <p:nvPr/>
        </p:nvSpPr>
        <p:spPr>
          <a:xfrm rot="-10800000">
            <a:off x="3032576" y="6752311"/>
            <a:ext cx="106603" cy="205732"/>
          </a:xfrm>
          <a:custGeom>
            <a:avLst/>
            <a:gdLst/>
            <a:ahLst/>
            <a:cxnLst/>
            <a:rect l="l" t="t" r="r" b="b"/>
            <a:pathLst>
              <a:path w="106603" h="205732">
                <a:moveTo>
                  <a:pt x="0" y="0"/>
                </a:moveTo>
                <a:lnTo>
                  <a:pt x="106603" y="0"/>
                </a:lnTo>
                <a:lnTo>
                  <a:pt x="106603" y="205732"/>
                </a:lnTo>
                <a:lnTo>
                  <a:pt x="0" y="205732"/>
                </a:lnTo>
                <a:lnTo>
                  <a:pt x="0" y="0"/>
                </a:lnTo>
                <a:close/>
              </a:path>
            </a:pathLst>
          </a:custGeom>
          <a:blipFill>
            <a:blip r:embed="rId7">
              <a:extLst>
                <a:ext uri="{96DAC541-7B7A-43D3-8B79-37D633B846F1}">
                  <asvg:svgBlip xmlns:asvg="http://schemas.microsoft.com/office/drawing/2016/SVG/main" r:embed="rId8"/>
                </a:ext>
              </a:extLst>
            </a:blip>
            <a:stretch>
              <a:fillRect r="-301015"/>
            </a:stretch>
          </a:blipFill>
        </p:spPr>
      </p:sp>
      <p:sp>
        <p:nvSpPr>
          <p:cNvPr id="54" name="Freeform 54"/>
          <p:cNvSpPr/>
          <p:nvPr/>
        </p:nvSpPr>
        <p:spPr>
          <a:xfrm rot="-10800000">
            <a:off x="3032576" y="7612367"/>
            <a:ext cx="106603" cy="205732"/>
          </a:xfrm>
          <a:custGeom>
            <a:avLst/>
            <a:gdLst/>
            <a:ahLst/>
            <a:cxnLst/>
            <a:rect l="l" t="t" r="r" b="b"/>
            <a:pathLst>
              <a:path w="106603" h="205732">
                <a:moveTo>
                  <a:pt x="0" y="0"/>
                </a:moveTo>
                <a:lnTo>
                  <a:pt x="106603" y="0"/>
                </a:lnTo>
                <a:lnTo>
                  <a:pt x="106603" y="205733"/>
                </a:lnTo>
                <a:lnTo>
                  <a:pt x="0" y="205733"/>
                </a:lnTo>
                <a:lnTo>
                  <a:pt x="0" y="0"/>
                </a:lnTo>
                <a:close/>
              </a:path>
            </a:pathLst>
          </a:custGeom>
          <a:blipFill>
            <a:blip r:embed="rId7">
              <a:extLst>
                <a:ext uri="{96DAC541-7B7A-43D3-8B79-37D633B846F1}">
                  <asvg:svgBlip xmlns:asvg="http://schemas.microsoft.com/office/drawing/2016/SVG/main" r:embed="rId8"/>
                </a:ext>
              </a:extLst>
            </a:blip>
            <a:stretch>
              <a:fillRect r="-301015"/>
            </a:stretch>
          </a:blipFill>
        </p:spPr>
      </p:sp>
      <p:sp>
        <p:nvSpPr>
          <p:cNvPr id="55" name="TextBox 41">
            <a:extLst>
              <a:ext uri="{FF2B5EF4-FFF2-40B4-BE49-F238E27FC236}">
                <a16:creationId xmlns:a16="http://schemas.microsoft.com/office/drawing/2014/main" id="{DCA8A34A-E048-B862-FDA9-64A7B258486B}"/>
              </a:ext>
            </a:extLst>
          </p:cNvPr>
          <p:cNvSpPr txBox="1"/>
          <p:nvPr/>
        </p:nvSpPr>
        <p:spPr>
          <a:xfrm>
            <a:off x="689977" y="3213671"/>
            <a:ext cx="14226724" cy="1015663"/>
          </a:xfrm>
          <a:prstGeom prst="rect">
            <a:avLst/>
          </a:prstGeom>
        </p:spPr>
        <p:txBody>
          <a:bodyPr wrap="square" lIns="0" tIns="0" rIns="0" bIns="0" rtlCol="0" anchor="t">
            <a:spAutoFit/>
          </a:bodyPr>
          <a:lstStyle/>
          <a:p>
            <a:pPr algn="l"/>
            <a:r>
              <a:rPr lang="en-US" sz="6600" b="1" dirty="0">
                <a:solidFill>
                  <a:srgbClr val="92D050"/>
                </a:solidFill>
                <a:latin typeface="Myriad Pro" panose="020B0503030403020204" pitchFamily="34" charset="0"/>
                <a:ea typeface="Neue Montreal Bold"/>
                <a:cs typeface="Neue Montreal Bold"/>
                <a:sym typeface="Neue Montreal Bold"/>
              </a:rPr>
              <a:t>capacities</a:t>
            </a:r>
            <a:endParaRPr lang="ru-RU" sz="6600" b="1" dirty="0">
              <a:solidFill>
                <a:srgbClr val="92D050"/>
              </a:solidFill>
              <a:latin typeface="Myriad Pro" panose="020B0503030403020204" pitchFamily="34" charset="0"/>
              <a:ea typeface="Neue Montreal Bold"/>
              <a:cs typeface="Neue Montreal Bold"/>
              <a:sym typeface="Neue Montreal Bold"/>
            </a:endParaRPr>
          </a:p>
        </p:txBody>
      </p:sp>
      <p:pic>
        <p:nvPicPr>
          <p:cNvPr id="56" name="Рисунок 55" descr="Изображение выглядит как текст, снимок экрана, Шрифт, пульт дистанционного управления&#10;&#10;Содержимое, созданное искусственным интеллектом, может быть неверным.">
            <a:extLst>
              <a:ext uri="{FF2B5EF4-FFF2-40B4-BE49-F238E27FC236}">
                <a16:creationId xmlns:a16="http://schemas.microsoft.com/office/drawing/2014/main" id="{7278AD7C-5F30-2F91-7669-3FA69F3CA718}"/>
              </a:ext>
            </a:extLst>
          </p:cNvPr>
          <p:cNvPicPr>
            <a:picLocks noChangeAspect="1"/>
          </p:cNvPicPr>
          <p:nvPr/>
        </p:nvPicPr>
        <p:blipFill>
          <a:blip r:embed="rId9" cstate="print">
            <a:extLst>
              <a:ext uri="{28A0092B-C50C-407E-A947-70E740481C1C}">
                <a14:useLocalDpi xmlns:a14="http://schemas.microsoft.com/office/drawing/2010/main" val="0"/>
              </a:ext>
            </a:extLst>
          </a:blip>
          <a:srcRect l="14377" t="33441" r="36515" b="50035"/>
          <a:stretch>
            <a:fillRect/>
          </a:stretch>
        </p:blipFill>
        <p:spPr>
          <a:xfrm>
            <a:off x="1068462" y="638765"/>
            <a:ext cx="2635614" cy="12543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1028700" y="4629681"/>
            <a:ext cx="5701860" cy="2095434"/>
          </a:xfrm>
          <a:custGeom>
            <a:avLst/>
            <a:gdLst/>
            <a:ahLst/>
            <a:cxnLst/>
            <a:rect l="l" t="t" r="r" b="b"/>
            <a:pathLst>
              <a:path w="5701860" h="2095434">
                <a:moveTo>
                  <a:pt x="0" y="0"/>
                </a:moveTo>
                <a:lnTo>
                  <a:pt x="5701860" y="0"/>
                </a:lnTo>
                <a:lnTo>
                  <a:pt x="5701860" y="2095434"/>
                </a:lnTo>
                <a:lnTo>
                  <a:pt x="0" y="20954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0" name="Group 10"/>
          <p:cNvGrpSpPr/>
          <p:nvPr/>
        </p:nvGrpSpPr>
        <p:grpSpPr>
          <a:xfrm>
            <a:off x="15901411" y="7934958"/>
            <a:ext cx="3086100" cy="3086100"/>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457800"/>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sp>
        <p:nvSpPr>
          <p:cNvPr id="13" name="Freeform 13"/>
          <p:cNvSpPr/>
          <p:nvPr/>
        </p:nvSpPr>
        <p:spPr>
          <a:xfrm rot="5400000" flipV="1">
            <a:off x="10162765" y="5228699"/>
            <a:ext cx="8388121" cy="3848050"/>
          </a:xfrm>
          <a:custGeom>
            <a:avLst/>
            <a:gdLst/>
            <a:ahLst/>
            <a:cxnLst/>
            <a:rect l="l" t="t" r="r" b="b"/>
            <a:pathLst>
              <a:path w="8388121" h="3848050">
                <a:moveTo>
                  <a:pt x="0" y="3848051"/>
                </a:moveTo>
                <a:lnTo>
                  <a:pt x="8388121" y="3848051"/>
                </a:lnTo>
                <a:lnTo>
                  <a:pt x="8388121" y="0"/>
                </a:lnTo>
                <a:lnTo>
                  <a:pt x="0" y="0"/>
                </a:lnTo>
                <a:lnTo>
                  <a:pt x="0" y="3848051"/>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1508202" y="-2915622"/>
            <a:ext cx="10713603" cy="9735987"/>
          </a:xfrm>
          <a:custGeom>
            <a:avLst/>
            <a:gdLst/>
            <a:ahLst/>
            <a:cxnLst/>
            <a:rect l="l" t="t" r="r" b="b"/>
            <a:pathLst>
              <a:path w="10713603" h="9735987">
                <a:moveTo>
                  <a:pt x="0" y="0"/>
                </a:moveTo>
                <a:lnTo>
                  <a:pt x="10713603" y="0"/>
                </a:lnTo>
                <a:lnTo>
                  <a:pt x="10713603" y="9735987"/>
                </a:lnTo>
                <a:lnTo>
                  <a:pt x="0" y="9735987"/>
                </a:lnTo>
                <a:lnTo>
                  <a:pt x="0" y="0"/>
                </a:lnTo>
                <a:close/>
              </a:path>
            </a:pathLst>
          </a:custGeom>
          <a:blipFill>
            <a:blip r:embed="rId6">
              <a:alphaModFix amt="71000"/>
            </a:blip>
            <a:stretch>
              <a:fillRect/>
            </a:stretch>
          </a:blipFill>
        </p:spPr>
      </p:sp>
      <p:grpSp>
        <p:nvGrpSpPr>
          <p:cNvPr id="15" name="Group 15"/>
          <p:cNvGrpSpPr/>
          <p:nvPr/>
        </p:nvGrpSpPr>
        <p:grpSpPr>
          <a:xfrm>
            <a:off x="12675192" y="-1757255"/>
            <a:ext cx="8509781" cy="7369087"/>
            <a:chOff x="0" y="0"/>
            <a:chExt cx="4282440" cy="3708400"/>
          </a:xfrm>
        </p:grpSpPr>
        <p:sp>
          <p:nvSpPr>
            <p:cNvPr id="16" name="Freeform 16"/>
            <p:cNvSpPr/>
            <p:nvPr/>
          </p:nvSpPr>
          <p:spPr>
            <a:xfrm>
              <a:off x="37461" y="0"/>
              <a:ext cx="4207519" cy="3708400"/>
            </a:xfrm>
            <a:custGeom>
              <a:avLst/>
              <a:gdLst/>
              <a:ahLst/>
              <a:cxnLst/>
              <a:rect l="l" t="t" r="r" b="b"/>
              <a:pathLst>
                <a:path w="4207519" h="3708400">
                  <a:moveTo>
                    <a:pt x="2977842" y="0"/>
                  </a:moveTo>
                  <a:lnTo>
                    <a:pt x="1229676" y="0"/>
                  </a:lnTo>
                  <a:cubicBezTo>
                    <a:pt x="1108064" y="0"/>
                    <a:pt x="995689" y="64877"/>
                    <a:pt x="934880" y="170194"/>
                  </a:cubicBezTo>
                  <a:lnTo>
                    <a:pt x="60808" y="1684006"/>
                  </a:lnTo>
                  <a:cubicBezTo>
                    <a:pt x="0" y="1789321"/>
                    <a:pt x="0" y="1919079"/>
                    <a:pt x="60808" y="2024394"/>
                  </a:cubicBezTo>
                  <a:lnTo>
                    <a:pt x="934880" y="3538206"/>
                  </a:lnTo>
                  <a:cubicBezTo>
                    <a:pt x="995689" y="3643523"/>
                    <a:pt x="1108064" y="3708400"/>
                    <a:pt x="1229676" y="3708400"/>
                  </a:cubicBezTo>
                  <a:lnTo>
                    <a:pt x="2977842" y="3708400"/>
                  </a:lnTo>
                  <a:cubicBezTo>
                    <a:pt x="3099454" y="3708400"/>
                    <a:pt x="3211829" y="3643523"/>
                    <a:pt x="3272639" y="3538206"/>
                  </a:cubicBezTo>
                  <a:lnTo>
                    <a:pt x="4146710" y="2024394"/>
                  </a:lnTo>
                  <a:cubicBezTo>
                    <a:pt x="4207518" y="1919079"/>
                    <a:pt x="4207518" y="1789321"/>
                    <a:pt x="4146710" y="1684006"/>
                  </a:cubicBezTo>
                  <a:lnTo>
                    <a:pt x="3272639" y="170194"/>
                  </a:lnTo>
                  <a:cubicBezTo>
                    <a:pt x="3211829" y="64877"/>
                    <a:pt x="3099454" y="0"/>
                    <a:pt x="2977842" y="0"/>
                  </a:cubicBezTo>
                  <a:close/>
                </a:path>
              </a:pathLst>
            </a:custGeom>
            <a:blipFill>
              <a:blip r:embed="rId7"/>
              <a:stretch>
                <a:fillRect l="-9185" r="-9185"/>
              </a:stretch>
            </a:blipFill>
            <a:ln w="238125" cap="rnd">
              <a:solidFill>
                <a:srgbClr val="FFFFFF"/>
              </a:solidFill>
              <a:prstDash val="solid"/>
              <a:round/>
            </a:ln>
          </p:spPr>
        </p:sp>
      </p:grpSp>
      <p:sp>
        <p:nvSpPr>
          <p:cNvPr id="17" name="Freeform 17"/>
          <p:cNvSpPr/>
          <p:nvPr/>
        </p:nvSpPr>
        <p:spPr>
          <a:xfrm>
            <a:off x="13480738" y="3724995"/>
            <a:ext cx="6749481" cy="6133591"/>
          </a:xfrm>
          <a:custGeom>
            <a:avLst/>
            <a:gdLst/>
            <a:ahLst/>
            <a:cxnLst/>
            <a:rect l="l" t="t" r="r" b="b"/>
            <a:pathLst>
              <a:path w="6749481" h="6133591">
                <a:moveTo>
                  <a:pt x="0" y="0"/>
                </a:moveTo>
                <a:lnTo>
                  <a:pt x="6749481" y="0"/>
                </a:lnTo>
                <a:lnTo>
                  <a:pt x="6749481" y="6133590"/>
                </a:lnTo>
                <a:lnTo>
                  <a:pt x="0" y="6133590"/>
                </a:lnTo>
                <a:lnTo>
                  <a:pt x="0" y="0"/>
                </a:lnTo>
                <a:close/>
              </a:path>
            </a:pathLst>
          </a:custGeom>
          <a:blipFill>
            <a:blip r:embed="rId6">
              <a:alphaModFix amt="71000"/>
            </a:blip>
            <a:stretch>
              <a:fillRect/>
            </a:stretch>
          </a:blipFill>
        </p:spPr>
      </p:sp>
      <p:grpSp>
        <p:nvGrpSpPr>
          <p:cNvPr id="18" name="Group 18"/>
          <p:cNvGrpSpPr/>
          <p:nvPr/>
        </p:nvGrpSpPr>
        <p:grpSpPr>
          <a:xfrm>
            <a:off x="14091107" y="4118412"/>
            <a:ext cx="5870265" cy="5083385"/>
            <a:chOff x="0" y="0"/>
            <a:chExt cx="4282440" cy="3708400"/>
          </a:xfrm>
        </p:grpSpPr>
        <p:sp>
          <p:nvSpPr>
            <p:cNvPr id="19" name="Freeform 19"/>
            <p:cNvSpPr/>
            <p:nvPr/>
          </p:nvSpPr>
          <p:spPr>
            <a:xfrm>
              <a:off x="54305" y="0"/>
              <a:ext cx="4173831" cy="3708400"/>
            </a:xfrm>
            <a:custGeom>
              <a:avLst/>
              <a:gdLst/>
              <a:ahLst/>
              <a:cxnLst/>
              <a:rect l="l" t="t" r="r" b="b"/>
              <a:pathLst>
                <a:path w="4173831" h="3708400">
                  <a:moveTo>
                    <a:pt x="2872631" y="0"/>
                  </a:moveTo>
                  <a:lnTo>
                    <a:pt x="1301199" y="0"/>
                  </a:lnTo>
                  <a:cubicBezTo>
                    <a:pt x="1124905" y="0"/>
                    <a:pt x="962002" y="94048"/>
                    <a:pt x="873850" y="246720"/>
                  </a:cubicBezTo>
                  <a:lnTo>
                    <a:pt x="88150" y="1607480"/>
                  </a:lnTo>
                  <a:cubicBezTo>
                    <a:pt x="0" y="1760149"/>
                    <a:pt x="0" y="1948251"/>
                    <a:pt x="88150" y="2100920"/>
                  </a:cubicBezTo>
                  <a:lnTo>
                    <a:pt x="873850" y="3461680"/>
                  </a:lnTo>
                  <a:cubicBezTo>
                    <a:pt x="962002" y="3614352"/>
                    <a:pt x="1124905" y="3708400"/>
                    <a:pt x="1301199" y="3708400"/>
                  </a:cubicBezTo>
                  <a:lnTo>
                    <a:pt x="2872632" y="3708400"/>
                  </a:lnTo>
                  <a:cubicBezTo>
                    <a:pt x="3048925" y="3708400"/>
                    <a:pt x="3211828" y="3614352"/>
                    <a:pt x="3299981" y="3461680"/>
                  </a:cubicBezTo>
                  <a:lnTo>
                    <a:pt x="4085680" y="2100920"/>
                  </a:lnTo>
                  <a:cubicBezTo>
                    <a:pt x="4173830" y="1948251"/>
                    <a:pt x="4173830" y="1760149"/>
                    <a:pt x="4085680" y="1607480"/>
                  </a:cubicBezTo>
                  <a:lnTo>
                    <a:pt x="3299980" y="246720"/>
                  </a:lnTo>
                  <a:cubicBezTo>
                    <a:pt x="3211828" y="94048"/>
                    <a:pt x="3048925" y="0"/>
                    <a:pt x="2872631" y="0"/>
                  </a:cubicBezTo>
                  <a:close/>
                </a:path>
              </a:pathLst>
            </a:custGeom>
            <a:blipFill>
              <a:blip r:embed="rId8"/>
              <a:stretch>
                <a:fillRect l="-38872" r="-6003" b="-7188"/>
              </a:stretch>
            </a:blipFill>
            <a:ln w="238125" cap="rnd">
              <a:solidFill>
                <a:srgbClr val="FFFFFF"/>
              </a:solidFill>
              <a:prstDash val="solid"/>
              <a:round/>
            </a:ln>
          </p:spPr>
        </p:sp>
      </p:grpSp>
      <p:sp>
        <p:nvSpPr>
          <p:cNvPr id="20" name="Freeform 20"/>
          <p:cNvSpPr/>
          <p:nvPr/>
        </p:nvSpPr>
        <p:spPr>
          <a:xfrm>
            <a:off x="7554005" y="4629681"/>
            <a:ext cx="5701860" cy="2095434"/>
          </a:xfrm>
          <a:custGeom>
            <a:avLst/>
            <a:gdLst/>
            <a:ahLst/>
            <a:cxnLst/>
            <a:rect l="l" t="t" r="r" b="b"/>
            <a:pathLst>
              <a:path w="5701860" h="2095434">
                <a:moveTo>
                  <a:pt x="0" y="0"/>
                </a:moveTo>
                <a:lnTo>
                  <a:pt x="5701860" y="0"/>
                </a:lnTo>
                <a:lnTo>
                  <a:pt x="5701860" y="2095434"/>
                </a:lnTo>
                <a:lnTo>
                  <a:pt x="0" y="20954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Freeform 21"/>
          <p:cNvSpPr/>
          <p:nvPr/>
        </p:nvSpPr>
        <p:spPr>
          <a:xfrm>
            <a:off x="1028700" y="7162866"/>
            <a:ext cx="5701860" cy="2095434"/>
          </a:xfrm>
          <a:custGeom>
            <a:avLst/>
            <a:gdLst/>
            <a:ahLst/>
            <a:cxnLst/>
            <a:rect l="l" t="t" r="r" b="b"/>
            <a:pathLst>
              <a:path w="5701860" h="2095434">
                <a:moveTo>
                  <a:pt x="0" y="0"/>
                </a:moveTo>
                <a:lnTo>
                  <a:pt x="5701860" y="0"/>
                </a:lnTo>
                <a:lnTo>
                  <a:pt x="5701860" y="2095434"/>
                </a:lnTo>
                <a:lnTo>
                  <a:pt x="0" y="20954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2" name="Freeform 22"/>
          <p:cNvSpPr/>
          <p:nvPr/>
        </p:nvSpPr>
        <p:spPr>
          <a:xfrm>
            <a:off x="7554005" y="7162866"/>
            <a:ext cx="5701860" cy="2095434"/>
          </a:xfrm>
          <a:custGeom>
            <a:avLst/>
            <a:gdLst/>
            <a:ahLst/>
            <a:cxnLst/>
            <a:rect l="l" t="t" r="r" b="b"/>
            <a:pathLst>
              <a:path w="5701860" h="2095434">
                <a:moveTo>
                  <a:pt x="0" y="0"/>
                </a:moveTo>
                <a:lnTo>
                  <a:pt x="5701860" y="0"/>
                </a:lnTo>
                <a:lnTo>
                  <a:pt x="5701860" y="2095434"/>
                </a:lnTo>
                <a:lnTo>
                  <a:pt x="0" y="20954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3" name="Freeform 23"/>
          <p:cNvSpPr/>
          <p:nvPr/>
        </p:nvSpPr>
        <p:spPr>
          <a:xfrm>
            <a:off x="1356959" y="4961003"/>
            <a:ext cx="949258" cy="1187690"/>
          </a:xfrm>
          <a:custGeom>
            <a:avLst/>
            <a:gdLst/>
            <a:ahLst/>
            <a:cxnLst/>
            <a:rect l="l" t="t" r="r" b="b"/>
            <a:pathLst>
              <a:path w="949258" h="1187690">
                <a:moveTo>
                  <a:pt x="0" y="0"/>
                </a:moveTo>
                <a:lnTo>
                  <a:pt x="949258" y="0"/>
                </a:lnTo>
                <a:lnTo>
                  <a:pt x="949258" y="1187690"/>
                </a:lnTo>
                <a:lnTo>
                  <a:pt x="0" y="11876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p:cNvSpPr/>
          <p:nvPr/>
        </p:nvSpPr>
        <p:spPr>
          <a:xfrm>
            <a:off x="7882265" y="4961003"/>
            <a:ext cx="949258" cy="1187690"/>
          </a:xfrm>
          <a:custGeom>
            <a:avLst/>
            <a:gdLst/>
            <a:ahLst/>
            <a:cxnLst/>
            <a:rect l="l" t="t" r="r" b="b"/>
            <a:pathLst>
              <a:path w="949258" h="1187690">
                <a:moveTo>
                  <a:pt x="0" y="0"/>
                </a:moveTo>
                <a:lnTo>
                  <a:pt x="949257" y="0"/>
                </a:lnTo>
                <a:lnTo>
                  <a:pt x="949257" y="1187690"/>
                </a:lnTo>
                <a:lnTo>
                  <a:pt x="0" y="11876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Freeform 25"/>
          <p:cNvSpPr/>
          <p:nvPr/>
        </p:nvSpPr>
        <p:spPr>
          <a:xfrm>
            <a:off x="1356959" y="7494188"/>
            <a:ext cx="949258" cy="1187690"/>
          </a:xfrm>
          <a:custGeom>
            <a:avLst/>
            <a:gdLst/>
            <a:ahLst/>
            <a:cxnLst/>
            <a:rect l="l" t="t" r="r" b="b"/>
            <a:pathLst>
              <a:path w="949258" h="1187690">
                <a:moveTo>
                  <a:pt x="0" y="0"/>
                </a:moveTo>
                <a:lnTo>
                  <a:pt x="949258" y="0"/>
                </a:lnTo>
                <a:lnTo>
                  <a:pt x="949258" y="1187690"/>
                </a:lnTo>
                <a:lnTo>
                  <a:pt x="0" y="11876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6" name="Freeform 26"/>
          <p:cNvSpPr/>
          <p:nvPr/>
        </p:nvSpPr>
        <p:spPr>
          <a:xfrm>
            <a:off x="7882265" y="7494188"/>
            <a:ext cx="949258" cy="1187690"/>
          </a:xfrm>
          <a:custGeom>
            <a:avLst/>
            <a:gdLst/>
            <a:ahLst/>
            <a:cxnLst/>
            <a:rect l="l" t="t" r="r" b="b"/>
            <a:pathLst>
              <a:path w="949258" h="1187690">
                <a:moveTo>
                  <a:pt x="0" y="0"/>
                </a:moveTo>
                <a:lnTo>
                  <a:pt x="949257" y="0"/>
                </a:lnTo>
                <a:lnTo>
                  <a:pt x="949257" y="1187690"/>
                </a:lnTo>
                <a:lnTo>
                  <a:pt x="0" y="11876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7" name="Group 27"/>
          <p:cNvGrpSpPr/>
          <p:nvPr/>
        </p:nvGrpSpPr>
        <p:grpSpPr>
          <a:xfrm>
            <a:off x="1614954" y="5210506"/>
            <a:ext cx="433269" cy="412959"/>
            <a:chOff x="0" y="0"/>
            <a:chExt cx="812800" cy="774700"/>
          </a:xfrm>
        </p:grpSpPr>
        <p:sp>
          <p:nvSpPr>
            <p:cNvPr id="28" name="Freeform 28"/>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p:spPr>
        </p:sp>
        <p:sp>
          <p:nvSpPr>
            <p:cNvPr id="29" name="TextBox 29"/>
            <p:cNvSpPr txBox="1"/>
            <p:nvPr/>
          </p:nvSpPr>
          <p:spPr>
            <a:xfrm>
              <a:off x="228600" y="228600"/>
              <a:ext cx="355600" cy="381000"/>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grpSp>
        <p:nvGrpSpPr>
          <p:cNvPr id="30" name="Group 30"/>
          <p:cNvGrpSpPr/>
          <p:nvPr/>
        </p:nvGrpSpPr>
        <p:grpSpPr>
          <a:xfrm>
            <a:off x="8140259" y="5210506"/>
            <a:ext cx="433269" cy="412959"/>
            <a:chOff x="0" y="0"/>
            <a:chExt cx="812800" cy="774700"/>
          </a:xfrm>
        </p:grpSpPr>
        <p:sp>
          <p:nvSpPr>
            <p:cNvPr id="31" name="Freeform 31"/>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p:spPr>
        </p:sp>
        <p:sp>
          <p:nvSpPr>
            <p:cNvPr id="32" name="TextBox 32"/>
            <p:cNvSpPr txBox="1"/>
            <p:nvPr/>
          </p:nvSpPr>
          <p:spPr>
            <a:xfrm>
              <a:off x="228600" y="228600"/>
              <a:ext cx="355600" cy="381000"/>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grpSp>
        <p:nvGrpSpPr>
          <p:cNvPr id="33" name="Group 33"/>
          <p:cNvGrpSpPr/>
          <p:nvPr/>
        </p:nvGrpSpPr>
        <p:grpSpPr>
          <a:xfrm>
            <a:off x="1614954" y="7743691"/>
            <a:ext cx="433269" cy="412959"/>
            <a:chOff x="0" y="0"/>
            <a:chExt cx="812800" cy="774700"/>
          </a:xfrm>
        </p:grpSpPr>
        <p:sp>
          <p:nvSpPr>
            <p:cNvPr id="34" name="Freeform 34"/>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p:spPr>
        </p:sp>
        <p:sp>
          <p:nvSpPr>
            <p:cNvPr id="35" name="TextBox 35"/>
            <p:cNvSpPr txBox="1"/>
            <p:nvPr/>
          </p:nvSpPr>
          <p:spPr>
            <a:xfrm>
              <a:off x="228600" y="228600"/>
              <a:ext cx="355600" cy="381000"/>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grpSp>
        <p:nvGrpSpPr>
          <p:cNvPr id="36" name="Group 36"/>
          <p:cNvGrpSpPr/>
          <p:nvPr/>
        </p:nvGrpSpPr>
        <p:grpSpPr>
          <a:xfrm>
            <a:off x="8140259" y="7743691"/>
            <a:ext cx="433269" cy="412959"/>
            <a:chOff x="0" y="0"/>
            <a:chExt cx="812800" cy="774700"/>
          </a:xfrm>
        </p:grpSpPr>
        <p:sp>
          <p:nvSpPr>
            <p:cNvPr id="37" name="Freeform 37"/>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p:spPr>
        </p:sp>
        <p:sp>
          <p:nvSpPr>
            <p:cNvPr id="38" name="TextBox 38"/>
            <p:cNvSpPr txBox="1"/>
            <p:nvPr/>
          </p:nvSpPr>
          <p:spPr>
            <a:xfrm>
              <a:off x="228600" y="228600"/>
              <a:ext cx="355600" cy="381000"/>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sp>
        <p:nvSpPr>
          <p:cNvPr id="39" name="TextBox 39"/>
          <p:cNvSpPr txBox="1"/>
          <p:nvPr/>
        </p:nvSpPr>
        <p:spPr>
          <a:xfrm>
            <a:off x="1028700" y="1911160"/>
            <a:ext cx="9136729" cy="1887312"/>
          </a:xfrm>
          <a:prstGeom prst="rect">
            <a:avLst/>
          </a:prstGeom>
        </p:spPr>
        <p:txBody>
          <a:bodyPr lIns="0" tIns="0" rIns="0" bIns="0" rtlCol="0" anchor="t">
            <a:spAutoFit/>
          </a:bodyPr>
          <a:lstStyle/>
          <a:p>
            <a:pPr algn="l">
              <a:lnSpc>
                <a:spcPts val="15747"/>
              </a:lnSpc>
            </a:pPr>
            <a:r>
              <a:rPr lang="en-US" sz="11247" b="1" dirty="0">
                <a:solidFill>
                  <a:srgbClr val="457800"/>
                </a:solidFill>
                <a:latin typeface="Myriad Pro" panose="020B0503030403020204" pitchFamily="34" charset="0"/>
                <a:ea typeface="Neue Montreal Bold"/>
                <a:cs typeface="Neue Montreal Bold"/>
                <a:sym typeface="Neue Montreal Bold"/>
              </a:rPr>
              <a:t>Partner</a:t>
            </a:r>
            <a:endParaRPr lang="ru-RU" sz="11247" b="1" dirty="0">
              <a:solidFill>
                <a:srgbClr val="457800"/>
              </a:solidFill>
              <a:latin typeface="Myriad Pro" panose="020B0503030403020204" pitchFamily="34" charset="0"/>
              <a:ea typeface="Neue Montreal Bold"/>
              <a:cs typeface="Neue Montreal Bold"/>
              <a:sym typeface="Neue Montreal Bold"/>
            </a:endParaRPr>
          </a:p>
        </p:txBody>
      </p:sp>
      <p:sp>
        <p:nvSpPr>
          <p:cNvPr id="42" name="TextBox 42"/>
          <p:cNvSpPr txBox="1"/>
          <p:nvPr/>
        </p:nvSpPr>
        <p:spPr>
          <a:xfrm>
            <a:off x="3016444" y="5096840"/>
            <a:ext cx="2391363" cy="900375"/>
          </a:xfrm>
          <a:prstGeom prst="rect">
            <a:avLst/>
          </a:prstGeom>
        </p:spPr>
        <p:txBody>
          <a:bodyPr lIns="0" tIns="0" rIns="0" bIns="0" rtlCol="0" anchor="t">
            <a:spAutoFit/>
          </a:bodyPr>
          <a:lstStyle/>
          <a:p>
            <a:pPr algn="l">
              <a:lnSpc>
                <a:spcPts val="3555"/>
              </a:lnSpc>
            </a:pPr>
            <a:r>
              <a:rPr lang="ru-RU" sz="2756" b="1" dirty="0">
                <a:solidFill>
                  <a:srgbClr val="FFFFFF"/>
                </a:solidFill>
                <a:latin typeface="Myriad Pro" panose="020B0503030403020204" pitchFamily="34" charset="0"/>
                <a:ea typeface="Neue Montreal Medium"/>
                <a:cs typeface="Neue Montreal Medium"/>
                <a:sym typeface="Neue Montreal Medium"/>
              </a:rPr>
              <a:t>100+</a:t>
            </a:r>
          </a:p>
          <a:p>
            <a:pPr algn="l">
              <a:lnSpc>
                <a:spcPts val="3555"/>
              </a:lnSpc>
            </a:pPr>
            <a:r>
              <a:rPr lang="en-US" sz="2756" b="1" dirty="0">
                <a:solidFill>
                  <a:srgbClr val="FFFFFF"/>
                </a:solidFill>
                <a:latin typeface="Myriad Pro" panose="020B0503030403020204" pitchFamily="34" charset="0"/>
                <a:ea typeface="Neue Montreal Medium"/>
                <a:cs typeface="Neue Montreal Medium"/>
                <a:sym typeface="Neue Montreal Medium"/>
              </a:rPr>
              <a:t>Volumes</a:t>
            </a:r>
          </a:p>
        </p:txBody>
      </p:sp>
      <p:sp>
        <p:nvSpPr>
          <p:cNvPr id="43" name="TextBox 43"/>
          <p:cNvSpPr txBox="1"/>
          <p:nvPr/>
        </p:nvSpPr>
        <p:spPr>
          <a:xfrm>
            <a:off x="9545897" y="5096840"/>
            <a:ext cx="3256250" cy="900375"/>
          </a:xfrm>
          <a:prstGeom prst="rect">
            <a:avLst/>
          </a:prstGeom>
        </p:spPr>
        <p:txBody>
          <a:bodyPr lIns="0" tIns="0" rIns="0" bIns="0" rtlCol="0" anchor="t">
            <a:spAutoFit/>
          </a:bodyPr>
          <a:lstStyle/>
          <a:p>
            <a:pPr algn="l">
              <a:lnSpc>
                <a:spcPts val="3555"/>
              </a:lnSpc>
            </a:pPr>
            <a:r>
              <a:rPr lang="ru-RU" sz="2756" b="1" dirty="0">
                <a:solidFill>
                  <a:srgbClr val="FFFFFF"/>
                </a:solidFill>
                <a:latin typeface="Myriad Pro" panose="020B0503030403020204" pitchFamily="34" charset="0"/>
                <a:ea typeface="Neue Montreal Medium"/>
                <a:cs typeface="Neue Montreal Medium"/>
                <a:sym typeface="Neue Montreal Medium"/>
              </a:rPr>
              <a:t>50+</a:t>
            </a:r>
          </a:p>
          <a:p>
            <a:pPr algn="l">
              <a:lnSpc>
                <a:spcPts val="3555"/>
              </a:lnSpc>
            </a:pPr>
            <a:r>
              <a:rPr lang="en-US" sz="2756" b="1" dirty="0">
                <a:solidFill>
                  <a:srgbClr val="FFFFFF"/>
                </a:solidFill>
                <a:latin typeface="Myriad Pro" panose="020B0503030403020204" pitchFamily="34" charset="0"/>
                <a:ea typeface="Neue Montreal Medium"/>
                <a:cs typeface="Neue Montreal Medium"/>
                <a:sym typeface="Neue Montreal Medium"/>
              </a:rPr>
              <a:t>Countries</a:t>
            </a:r>
          </a:p>
        </p:txBody>
      </p:sp>
      <p:sp>
        <p:nvSpPr>
          <p:cNvPr id="44" name="TextBox 44"/>
          <p:cNvSpPr txBox="1"/>
          <p:nvPr/>
        </p:nvSpPr>
        <p:spPr>
          <a:xfrm>
            <a:off x="3016444" y="7630025"/>
            <a:ext cx="2391363" cy="900375"/>
          </a:xfrm>
          <a:prstGeom prst="rect">
            <a:avLst/>
          </a:prstGeom>
        </p:spPr>
        <p:txBody>
          <a:bodyPr lIns="0" tIns="0" rIns="0" bIns="0" rtlCol="0" anchor="t">
            <a:spAutoFit/>
          </a:bodyPr>
          <a:lstStyle/>
          <a:p>
            <a:pPr algn="l">
              <a:lnSpc>
                <a:spcPts val="3555"/>
              </a:lnSpc>
            </a:pPr>
            <a:r>
              <a:rPr lang="ru-RU" sz="2756" b="1" dirty="0">
                <a:solidFill>
                  <a:srgbClr val="FFFFFF"/>
                </a:solidFill>
                <a:latin typeface="Myriad Pro" panose="020B0503030403020204" pitchFamily="34" charset="0"/>
                <a:ea typeface="Neue Montreal Medium"/>
                <a:cs typeface="Neue Montreal Medium"/>
                <a:sym typeface="Neue Montreal Medium"/>
              </a:rPr>
              <a:t>800+</a:t>
            </a:r>
          </a:p>
          <a:p>
            <a:pPr algn="l">
              <a:lnSpc>
                <a:spcPts val="3555"/>
              </a:lnSpc>
            </a:pPr>
            <a:r>
              <a:rPr lang="en-US" sz="2756" b="1" dirty="0">
                <a:solidFill>
                  <a:srgbClr val="FFFFFF"/>
                </a:solidFill>
                <a:latin typeface="Myriad Pro" panose="020B0503030403020204" pitchFamily="34" charset="0"/>
                <a:ea typeface="Neue Montreal Medium"/>
                <a:cs typeface="Neue Montreal Medium"/>
                <a:sym typeface="Neue Montreal Medium"/>
              </a:rPr>
              <a:t>Reviews</a:t>
            </a:r>
          </a:p>
        </p:txBody>
      </p:sp>
      <p:sp>
        <p:nvSpPr>
          <p:cNvPr id="45" name="TextBox 45"/>
          <p:cNvSpPr txBox="1"/>
          <p:nvPr/>
        </p:nvSpPr>
        <p:spPr>
          <a:xfrm>
            <a:off x="9545897" y="7630025"/>
            <a:ext cx="3506106" cy="900375"/>
          </a:xfrm>
          <a:prstGeom prst="rect">
            <a:avLst/>
          </a:prstGeom>
        </p:spPr>
        <p:txBody>
          <a:bodyPr lIns="0" tIns="0" rIns="0" bIns="0" rtlCol="0" anchor="t">
            <a:spAutoFit/>
          </a:bodyPr>
          <a:lstStyle/>
          <a:p>
            <a:pPr algn="l">
              <a:lnSpc>
                <a:spcPts val="3555"/>
              </a:lnSpc>
            </a:pPr>
            <a:r>
              <a:rPr lang="ru-RU" sz="2756" b="1" dirty="0">
                <a:solidFill>
                  <a:srgbClr val="FFFFFF"/>
                </a:solidFill>
                <a:latin typeface="Myriad Pro" panose="020B0503030403020204" pitchFamily="34" charset="0"/>
                <a:ea typeface="Neue Montreal Medium"/>
                <a:cs typeface="Neue Montreal Medium"/>
                <a:sym typeface="Neue Montreal Medium"/>
              </a:rPr>
              <a:t>500+</a:t>
            </a:r>
          </a:p>
          <a:p>
            <a:pPr algn="l">
              <a:lnSpc>
                <a:spcPts val="3555"/>
              </a:lnSpc>
            </a:pPr>
            <a:r>
              <a:rPr lang="en-US" sz="2756" b="1" dirty="0">
                <a:solidFill>
                  <a:srgbClr val="FFFFFF"/>
                </a:solidFill>
                <a:latin typeface="Myriad Pro" panose="020B0503030403020204" pitchFamily="34" charset="0"/>
                <a:ea typeface="Neue Montreal Medium"/>
                <a:cs typeface="Neue Montreal Medium"/>
                <a:sym typeface="Neue Montreal Medium"/>
              </a:rPr>
              <a:t>Deliveries</a:t>
            </a:r>
          </a:p>
        </p:txBody>
      </p:sp>
      <p:pic>
        <p:nvPicPr>
          <p:cNvPr id="48" name="Рисунок 47" descr="Изображение выглядит как текст, снимок экрана, Шрифт, пульт дистанционного управления&#10;&#10;Содержимое, созданное искусственным интеллектом, может быть неверным.">
            <a:extLst>
              <a:ext uri="{FF2B5EF4-FFF2-40B4-BE49-F238E27FC236}">
                <a16:creationId xmlns:a16="http://schemas.microsoft.com/office/drawing/2014/main" id="{4668679B-7ABC-3BFD-8AE5-E457527099ED}"/>
              </a:ext>
            </a:extLst>
          </p:cNvPr>
          <p:cNvPicPr>
            <a:picLocks noChangeAspect="1"/>
          </p:cNvPicPr>
          <p:nvPr/>
        </p:nvPicPr>
        <p:blipFill>
          <a:blip r:embed="rId11" cstate="print">
            <a:extLst>
              <a:ext uri="{28A0092B-C50C-407E-A947-70E740481C1C}">
                <a14:useLocalDpi xmlns:a14="http://schemas.microsoft.com/office/drawing/2010/main" val="0"/>
              </a:ext>
            </a:extLst>
          </a:blip>
          <a:srcRect l="14377" t="33441" r="36515" b="50035"/>
          <a:stretch>
            <a:fillRect/>
          </a:stretch>
        </p:blipFill>
        <p:spPr>
          <a:xfrm>
            <a:off x="1068462" y="638765"/>
            <a:ext cx="2635614" cy="1254380"/>
          </a:xfrm>
          <a:prstGeom prst="rect">
            <a:avLst/>
          </a:prstGeom>
        </p:spPr>
      </p:pic>
      <p:sp>
        <p:nvSpPr>
          <p:cNvPr id="49" name="TextBox 41">
            <a:extLst>
              <a:ext uri="{FF2B5EF4-FFF2-40B4-BE49-F238E27FC236}">
                <a16:creationId xmlns:a16="http://schemas.microsoft.com/office/drawing/2014/main" id="{D07B496A-E0C3-48B2-5F90-94E60735EE1F}"/>
              </a:ext>
            </a:extLst>
          </p:cNvPr>
          <p:cNvSpPr txBox="1"/>
          <p:nvPr/>
        </p:nvSpPr>
        <p:spPr>
          <a:xfrm>
            <a:off x="1068462" y="3353277"/>
            <a:ext cx="6040583" cy="1015663"/>
          </a:xfrm>
          <a:prstGeom prst="rect">
            <a:avLst/>
          </a:prstGeom>
        </p:spPr>
        <p:txBody>
          <a:bodyPr wrap="square" lIns="0" tIns="0" rIns="0" bIns="0" rtlCol="0" anchor="t">
            <a:spAutoFit/>
          </a:bodyPr>
          <a:lstStyle/>
          <a:p>
            <a:pPr algn="l"/>
            <a:r>
              <a:rPr lang="en-US" sz="6600" b="1" dirty="0">
                <a:solidFill>
                  <a:srgbClr val="92D050"/>
                </a:solidFill>
                <a:latin typeface="Myriad Pro" panose="020B0503030403020204" pitchFamily="34" charset="0"/>
                <a:ea typeface="Neue Montreal Bold"/>
                <a:cs typeface="Neue Montreal Bold"/>
                <a:sym typeface="Neue Montreal Bold"/>
              </a:rPr>
              <a:t>portfolio</a:t>
            </a:r>
            <a:endParaRPr lang="ru-RU" sz="6600" b="1" dirty="0">
              <a:solidFill>
                <a:srgbClr val="92D050"/>
              </a:solidFill>
              <a:latin typeface="Myriad Pro" panose="020B0503030403020204" pitchFamily="34" charset="0"/>
              <a:ea typeface="Neue Montreal Bold"/>
              <a:cs typeface="Neue Montreal Bold"/>
              <a:sym typeface="Neue Montreal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730467" y="5074481"/>
            <a:ext cx="4084957" cy="914009"/>
          </a:xfrm>
          <a:custGeom>
            <a:avLst/>
            <a:gdLst/>
            <a:ahLst/>
            <a:cxnLst/>
            <a:rect l="l" t="t" r="r" b="b"/>
            <a:pathLst>
              <a:path w="4084957" h="914009">
                <a:moveTo>
                  <a:pt x="0" y="0"/>
                </a:moveTo>
                <a:lnTo>
                  <a:pt x="4084957" y="0"/>
                </a:lnTo>
                <a:lnTo>
                  <a:pt x="4084957" y="914009"/>
                </a:lnTo>
                <a:lnTo>
                  <a:pt x="0" y="9140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730467" y="6268156"/>
            <a:ext cx="4084957" cy="914009"/>
          </a:xfrm>
          <a:custGeom>
            <a:avLst/>
            <a:gdLst/>
            <a:ahLst/>
            <a:cxnLst/>
            <a:rect l="l" t="t" r="r" b="b"/>
            <a:pathLst>
              <a:path w="4084957" h="914009">
                <a:moveTo>
                  <a:pt x="0" y="0"/>
                </a:moveTo>
                <a:lnTo>
                  <a:pt x="4084957" y="0"/>
                </a:lnTo>
                <a:lnTo>
                  <a:pt x="4084957" y="914009"/>
                </a:lnTo>
                <a:lnTo>
                  <a:pt x="0" y="9140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3" name="Group 13"/>
          <p:cNvGrpSpPr/>
          <p:nvPr/>
        </p:nvGrpSpPr>
        <p:grpSpPr>
          <a:xfrm rot="-5400000">
            <a:off x="14613855" y="6417447"/>
            <a:ext cx="6028565" cy="2412777"/>
            <a:chOff x="0" y="0"/>
            <a:chExt cx="2348717" cy="940013"/>
          </a:xfrm>
        </p:grpSpPr>
        <p:sp>
          <p:nvSpPr>
            <p:cNvPr id="14" name="Freeform 14"/>
            <p:cNvSpPr/>
            <p:nvPr/>
          </p:nvSpPr>
          <p:spPr>
            <a:xfrm>
              <a:off x="0" y="0"/>
              <a:ext cx="2348717" cy="940013"/>
            </a:xfrm>
            <a:custGeom>
              <a:avLst/>
              <a:gdLst/>
              <a:ahLst/>
              <a:cxnLst/>
              <a:rect l="l" t="t" r="r" b="b"/>
              <a:pathLst>
                <a:path w="2348717" h="940013">
                  <a:moveTo>
                    <a:pt x="37242" y="0"/>
                  </a:moveTo>
                  <a:lnTo>
                    <a:pt x="2311476" y="0"/>
                  </a:lnTo>
                  <a:cubicBezTo>
                    <a:pt x="2332044" y="0"/>
                    <a:pt x="2348717" y="16674"/>
                    <a:pt x="2348717" y="37242"/>
                  </a:cubicBezTo>
                  <a:lnTo>
                    <a:pt x="2348717" y="902771"/>
                  </a:lnTo>
                  <a:cubicBezTo>
                    <a:pt x="2348717" y="923340"/>
                    <a:pt x="2332044" y="940013"/>
                    <a:pt x="2311476" y="940013"/>
                  </a:cubicBezTo>
                  <a:lnTo>
                    <a:pt x="37242" y="940013"/>
                  </a:lnTo>
                  <a:cubicBezTo>
                    <a:pt x="16674" y="940013"/>
                    <a:pt x="0" y="923340"/>
                    <a:pt x="0" y="902771"/>
                  </a:cubicBezTo>
                  <a:lnTo>
                    <a:pt x="0" y="37242"/>
                  </a:lnTo>
                  <a:cubicBezTo>
                    <a:pt x="0" y="16674"/>
                    <a:pt x="16674" y="0"/>
                    <a:pt x="37242" y="0"/>
                  </a:cubicBezTo>
                  <a:close/>
                </a:path>
              </a:pathLst>
            </a:custGeom>
            <a:solidFill>
              <a:srgbClr val="457800"/>
            </a:solidFill>
          </p:spPr>
        </p:sp>
        <p:sp>
          <p:nvSpPr>
            <p:cNvPr id="15" name="TextBox 15"/>
            <p:cNvSpPr txBox="1"/>
            <p:nvPr/>
          </p:nvSpPr>
          <p:spPr>
            <a:xfrm>
              <a:off x="0" y="-38100"/>
              <a:ext cx="2348717" cy="978113"/>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sp>
        <p:nvSpPr>
          <p:cNvPr id="16" name="Freeform 16"/>
          <p:cNvSpPr/>
          <p:nvPr/>
        </p:nvSpPr>
        <p:spPr>
          <a:xfrm>
            <a:off x="11037511" y="5547457"/>
            <a:ext cx="5724298" cy="5287820"/>
          </a:xfrm>
          <a:custGeom>
            <a:avLst/>
            <a:gdLst/>
            <a:ahLst/>
            <a:cxnLst/>
            <a:rect l="l" t="t" r="r" b="b"/>
            <a:pathLst>
              <a:path w="5724298" h="5287820">
                <a:moveTo>
                  <a:pt x="0" y="0"/>
                </a:moveTo>
                <a:lnTo>
                  <a:pt x="5724297" y="0"/>
                </a:lnTo>
                <a:lnTo>
                  <a:pt x="5724297" y="5287820"/>
                </a:lnTo>
                <a:lnTo>
                  <a:pt x="0" y="52878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0064131" y="-2754171"/>
            <a:ext cx="10361982" cy="10361982"/>
          </a:xfrm>
          <a:custGeom>
            <a:avLst/>
            <a:gdLst/>
            <a:ahLst/>
            <a:cxnLst/>
            <a:rect l="l" t="t" r="r" b="b"/>
            <a:pathLst>
              <a:path w="10361982" h="10361982">
                <a:moveTo>
                  <a:pt x="0" y="0"/>
                </a:moveTo>
                <a:lnTo>
                  <a:pt x="10361982" y="0"/>
                </a:lnTo>
                <a:lnTo>
                  <a:pt x="10361982" y="10361982"/>
                </a:lnTo>
                <a:lnTo>
                  <a:pt x="0" y="10361982"/>
                </a:lnTo>
                <a:lnTo>
                  <a:pt x="0" y="0"/>
                </a:lnTo>
                <a:close/>
              </a:path>
            </a:pathLst>
          </a:custGeom>
          <a:blipFill>
            <a:blip r:embed="rId6">
              <a:alphaModFix amt="82000"/>
            </a:blip>
            <a:stretch>
              <a:fillRect/>
            </a:stretch>
          </a:blipFill>
        </p:spPr>
      </p:sp>
      <p:grpSp>
        <p:nvGrpSpPr>
          <p:cNvPr id="18" name="Group 18"/>
          <p:cNvGrpSpPr/>
          <p:nvPr/>
        </p:nvGrpSpPr>
        <p:grpSpPr>
          <a:xfrm>
            <a:off x="10827685" y="-1990617"/>
            <a:ext cx="8834874" cy="883487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41200" r="-9034"/>
              </a:stretch>
            </a:blipFill>
            <a:ln w="247650" cap="sq">
              <a:solidFill>
                <a:srgbClr val="FFFFFF"/>
              </a:solidFill>
              <a:prstDash val="solid"/>
              <a:miter/>
            </a:ln>
          </p:spPr>
        </p:sp>
      </p:grpSp>
      <p:sp>
        <p:nvSpPr>
          <p:cNvPr id="20" name="Freeform 20"/>
          <p:cNvSpPr/>
          <p:nvPr/>
        </p:nvSpPr>
        <p:spPr>
          <a:xfrm>
            <a:off x="11463504" y="3744923"/>
            <a:ext cx="6092100" cy="6092100"/>
          </a:xfrm>
          <a:custGeom>
            <a:avLst/>
            <a:gdLst/>
            <a:ahLst/>
            <a:cxnLst/>
            <a:rect l="l" t="t" r="r" b="b"/>
            <a:pathLst>
              <a:path w="6092100" h="6092100">
                <a:moveTo>
                  <a:pt x="0" y="0"/>
                </a:moveTo>
                <a:lnTo>
                  <a:pt x="6092100" y="0"/>
                </a:lnTo>
                <a:lnTo>
                  <a:pt x="6092100" y="6092100"/>
                </a:lnTo>
                <a:lnTo>
                  <a:pt x="0" y="6092100"/>
                </a:lnTo>
                <a:lnTo>
                  <a:pt x="0" y="0"/>
                </a:lnTo>
                <a:close/>
              </a:path>
            </a:pathLst>
          </a:custGeom>
          <a:blipFill>
            <a:blip r:embed="rId6">
              <a:alphaModFix amt="82000"/>
            </a:blip>
            <a:stretch>
              <a:fillRect/>
            </a:stretch>
          </a:blipFill>
        </p:spPr>
      </p:sp>
      <p:grpSp>
        <p:nvGrpSpPr>
          <p:cNvPr id="21" name="Group 21"/>
          <p:cNvGrpSpPr/>
          <p:nvPr/>
        </p:nvGrpSpPr>
        <p:grpSpPr>
          <a:xfrm>
            <a:off x="11912419" y="4193838"/>
            <a:ext cx="5194271" cy="519427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24673" r="-24673"/>
              </a:stretch>
            </a:blipFill>
            <a:ln w="247650" cap="sq">
              <a:solidFill>
                <a:srgbClr val="FFFFFF"/>
              </a:solidFill>
              <a:prstDash val="solid"/>
              <a:miter/>
            </a:ln>
          </p:spPr>
        </p:sp>
      </p:grpSp>
      <p:sp>
        <p:nvSpPr>
          <p:cNvPr id="23" name="Freeform 23"/>
          <p:cNvSpPr/>
          <p:nvPr/>
        </p:nvSpPr>
        <p:spPr>
          <a:xfrm>
            <a:off x="730467" y="7461831"/>
            <a:ext cx="4084957" cy="914009"/>
          </a:xfrm>
          <a:custGeom>
            <a:avLst/>
            <a:gdLst/>
            <a:ahLst/>
            <a:cxnLst/>
            <a:rect l="l" t="t" r="r" b="b"/>
            <a:pathLst>
              <a:path w="4084957" h="914009">
                <a:moveTo>
                  <a:pt x="0" y="0"/>
                </a:moveTo>
                <a:lnTo>
                  <a:pt x="4084957" y="0"/>
                </a:lnTo>
                <a:lnTo>
                  <a:pt x="4084957" y="914009"/>
                </a:lnTo>
                <a:lnTo>
                  <a:pt x="0" y="9140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8" name="TextBox 38"/>
          <p:cNvSpPr txBox="1"/>
          <p:nvPr/>
        </p:nvSpPr>
        <p:spPr>
          <a:xfrm>
            <a:off x="1934379" y="5376324"/>
            <a:ext cx="2795981" cy="282129"/>
          </a:xfrm>
          <a:prstGeom prst="rect">
            <a:avLst/>
          </a:prstGeom>
        </p:spPr>
        <p:txBody>
          <a:bodyPr lIns="0" tIns="0" rIns="0" bIns="0" rtlCol="0" anchor="t">
            <a:spAutoFit/>
          </a:bodyPr>
          <a:lstStyle/>
          <a:p>
            <a:pPr algn="l">
              <a:lnSpc>
                <a:spcPts val="2166"/>
              </a:lnSpc>
            </a:pPr>
            <a:r>
              <a:rPr lang="en-US" sz="1900" b="1" dirty="0">
                <a:solidFill>
                  <a:srgbClr val="FFFFFF"/>
                </a:solidFill>
                <a:latin typeface="Myriad Pro" panose="020B0503030403020204" pitchFamily="34" charset="0"/>
                <a:ea typeface="Neue Montreal Bold"/>
                <a:cs typeface="Neue Montreal Bold"/>
                <a:sym typeface="Neue Montreal Bold"/>
              </a:rPr>
              <a:t>Inquiry / Request</a:t>
            </a:r>
          </a:p>
        </p:txBody>
      </p:sp>
      <p:sp>
        <p:nvSpPr>
          <p:cNvPr id="40" name="TextBox 40"/>
          <p:cNvSpPr txBox="1"/>
          <p:nvPr/>
        </p:nvSpPr>
        <p:spPr>
          <a:xfrm>
            <a:off x="1934379" y="6561528"/>
            <a:ext cx="2964176" cy="282129"/>
          </a:xfrm>
          <a:prstGeom prst="rect">
            <a:avLst/>
          </a:prstGeom>
        </p:spPr>
        <p:txBody>
          <a:bodyPr lIns="0" tIns="0" rIns="0" bIns="0" rtlCol="0" anchor="t">
            <a:spAutoFit/>
          </a:bodyPr>
          <a:lstStyle/>
          <a:p>
            <a:pPr algn="l">
              <a:lnSpc>
                <a:spcPts val="2166"/>
              </a:lnSpc>
            </a:pPr>
            <a:r>
              <a:rPr lang="en-US" sz="1900" b="1" dirty="0">
                <a:solidFill>
                  <a:srgbClr val="FFFFFF"/>
                </a:solidFill>
                <a:latin typeface="Myriad Pro" panose="020B0503030403020204" pitchFamily="34" charset="0"/>
                <a:ea typeface="Neue Montreal Bold"/>
                <a:cs typeface="Neue Montreal Bold"/>
                <a:sym typeface="Neue Montreal Bold"/>
              </a:rPr>
              <a:t>Contract / Agreement</a:t>
            </a:r>
          </a:p>
        </p:txBody>
      </p:sp>
      <p:sp>
        <p:nvSpPr>
          <p:cNvPr id="42" name="TextBox 42"/>
          <p:cNvSpPr txBox="1"/>
          <p:nvPr/>
        </p:nvSpPr>
        <p:spPr>
          <a:xfrm>
            <a:off x="945700" y="5310027"/>
            <a:ext cx="499663" cy="448841"/>
          </a:xfrm>
          <a:prstGeom prst="rect">
            <a:avLst/>
          </a:prstGeom>
        </p:spPr>
        <p:txBody>
          <a:bodyPr lIns="0" tIns="0" rIns="0" bIns="0" rtlCol="0" anchor="t">
            <a:spAutoFit/>
          </a:bodyPr>
          <a:lstStyle/>
          <a:p>
            <a:pPr algn="ctr">
              <a:lnSpc>
                <a:spcPts val="3492"/>
              </a:lnSpc>
            </a:pPr>
            <a:r>
              <a:rPr lang="en-US" sz="3063" b="1">
                <a:solidFill>
                  <a:srgbClr val="FFFFFF"/>
                </a:solidFill>
                <a:latin typeface="Myriad Pro" panose="020B0503030403020204" pitchFamily="34" charset="0"/>
                <a:ea typeface="Neue Montreal Bold"/>
                <a:cs typeface="Neue Montreal Bold"/>
                <a:sym typeface="Neue Montreal Bold"/>
              </a:rPr>
              <a:t>1</a:t>
            </a:r>
          </a:p>
        </p:txBody>
      </p:sp>
      <p:sp>
        <p:nvSpPr>
          <p:cNvPr id="44" name="TextBox 44"/>
          <p:cNvSpPr txBox="1"/>
          <p:nvPr/>
        </p:nvSpPr>
        <p:spPr>
          <a:xfrm>
            <a:off x="945700" y="6514971"/>
            <a:ext cx="499663" cy="448841"/>
          </a:xfrm>
          <a:prstGeom prst="rect">
            <a:avLst/>
          </a:prstGeom>
        </p:spPr>
        <p:txBody>
          <a:bodyPr lIns="0" tIns="0" rIns="0" bIns="0" rtlCol="0" anchor="t">
            <a:spAutoFit/>
          </a:bodyPr>
          <a:lstStyle/>
          <a:p>
            <a:pPr algn="ctr">
              <a:lnSpc>
                <a:spcPts val="3492"/>
              </a:lnSpc>
            </a:pPr>
            <a:r>
              <a:rPr lang="en-US" sz="3063" b="1">
                <a:solidFill>
                  <a:srgbClr val="FFFFFF"/>
                </a:solidFill>
                <a:latin typeface="Myriad Pro" panose="020B0503030403020204" pitchFamily="34" charset="0"/>
                <a:ea typeface="Neue Montreal Bold"/>
                <a:cs typeface="Neue Montreal Bold"/>
                <a:sym typeface="Neue Montreal Bold"/>
              </a:rPr>
              <a:t>2</a:t>
            </a:r>
          </a:p>
        </p:txBody>
      </p:sp>
      <p:sp>
        <p:nvSpPr>
          <p:cNvPr id="46" name="TextBox 46"/>
          <p:cNvSpPr txBox="1"/>
          <p:nvPr/>
        </p:nvSpPr>
        <p:spPr>
          <a:xfrm>
            <a:off x="945700" y="7658822"/>
            <a:ext cx="499663" cy="448841"/>
          </a:xfrm>
          <a:prstGeom prst="rect">
            <a:avLst/>
          </a:prstGeom>
        </p:spPr>
        <p:txBody>
          <a:bodyPr lIns="0" tIns="0" rIns="0" bIns="0" rtlCol="0" anchor="t">
            <a:spAutoFit/>
          </a:bodyPr>
          <a:lstStyle/>
          <a:p>
            <a:pPr algn="ctr">
              <a:lnSpc>
                <a:spcPts val="3492"/>
              </a:lnSpc>
            </a:pPr>
            <a:r>
              <a:rPr lang="en-US" sz="3063" b="1">
                <a:solidFill>
                  <a:srgbClr val="FFFFFF"/>
                </a:solidFill>
                <a:latin typeface="Myriad Pro" panose="020B0503030403020204" pitchFamily="34" charset="0"/>
                <a:ea typeface="Neue Montreal Bold"/>
                <a:cs typeface="Neue Montreal Bold"/>
                <a:sym typeface="Neue Montreal Bold"/>
              </a:rPr>
              <a:t>3</a:t>
            </a:r>
          </a:p>
        </p:txBody>
      </p:sp>
      <p:sp>
        <p:nvSpPr>
          <p:cNvPr id="48" name="TextBox 48"/>
          <p:cNvSpPr txBox="1"/>
          <p:nvPr/>
        </p:nvSpPr>
        <p:spPr>
          <a:xfrm>
            <a:off x="1934379" y="7709976"/>
            <a:ext cx="1969272" cy="282129"/>
          </a:xfrm>
          <a:prstGeom prst="rect">
            <a:avLst/>
          </a:prstGeom>
        </p:spPr>
        <p:txBody>
          <a:bodyPr lIns="0" tIns="0" rIns="0" bIns="0" rtlCol="0" anchor="t">
            <a:spAutoFit/>
          </a:bodyPr>
          <a:lstStyle/>
          <a:p>
            <a:pPr algn="l">
              <a:lnSpc>
                <a:spcPts val="2166"/>
              </a:lnSpc>
            </a:pPr>
            <a:r>
              <a:rPr lang="en-US" sz="1900" b="1" dirty="0">
                <a:solidFill>
                  <a:srgbClr val="FFFFFF"/>
                </a:solidFill>
                <a:latin typeface="Myriad Pro" panose="020B0503030403020204" pitchFamily="34" charset="0"/>
                <a:ea typeface="Neue Montreal Bold"/>
                <a:cs typeface="Neue Montreal Bold"/>
                <a:sym typeface="Neue Montreal Bold"/>
              </a:rPr>
              <a:t>Shipment</a:t>
            </a:r>
          </a:p>
        </p:txBody>
      </p:sp>
      <p:sp>
        <p:nvSpPr>
          <p:cNvPr id="51" name="TextBox 39">
            <a:extLst>
              <a:ext uri="{FF2B5EF4-FFF2-40B4-BE49-F238E27FC236}">
                <a16:creationId xmlns:a16="http://schemas.microsoft.com/office/drawing/2014/main" id="{C1F6DA9E-151A-B63C-9D16-4DF570826569}"/>
              </a:ext>
            </a:extLst>
          </p:cNvPr>
          <p:cNvSpPr txBox="1"/>
          <p:nvPr/>
        </p:nvSpPr>
        <p:spPr>
          <a:xfrm>
            <a:off x="1028700" y="1911160"/>
            <a:ext cx="9136729" cy="1887312"/>
          </a:xfrm>
          <a:prstGeom prst="rect">
            <a:avLst/>
          </a:prstGeom>
        </p:spPr>
        <p:txBody>
          <a:bodyPr lIns="0" tIns="0" rIns="0" bIns="0" rtlCol="0" anchor="t">
            <a:spAutoFit/>
          </a:bodyPr>
          <a:lstStyle/>
          <a:p>
            <a:pPr algn="l">
              <a:lnSpc>
                <a:spcPts val="15747"/>
              </a:lnSpc>
            </a:pPr>
            <a:r>
              <a:rPr lang="en-US" sz="11247" b="1" dirty="0">
                <a:solidFill>
                  <a:srgbClr val="457800"/>
                </a:solidFill>
                <a:latin typeface="Myriad Pro" panose="020B0503030403020204" pitchFamily="34" charset="0"/>
                <a:ea typeface="Neue Montreal Bold"/>
                <a:cs typeface="Neue Montreal Bold"/>
                <a:sym typeface="Neue Montreal Bold"/>
              </a:rPr>
              <a:t>Terms</a:t>
            </a:r>
            <a:endParaRPr lang="ru-RU" sz="11247" b="1" dirty="0">
              <a:solidFill>
                <a:srgbClr val="457800"/>
              </a:solidFill>
              <a:latin typeface="Myriad Pro" panose="020B0503030403020204" pitchFamily="34" charset="0"/>
              <a:ea typeface="Neue Montreal Bold"/>
              <a:cs typeface="Neue Montreal Bold"/>
              <a:sym typeface="Neue Montreal Bold"/>
            </a:endParaRPr>
          </a:p>
        </p:txBody>
      </p:sp>
      <p:pic>
        <p:nvPicPr>
          <p:cNvPr id="52" name="Рисунок 51" descr="Изображение выглядит как текст, снимок экрана, Шрифт, пульт дистанционного управления&#10;&#10;Содержимое, созданное искусственным интеллектом, может быть неверным.">
            <a:extLst>
              <a:ext uri="{FF2B5EF4-FFF2-40B4-BE49-F238E27FC236}">
                <a16:creationId xmlns:a16="http://schemas.microsoft.com/office/drawing/2014/main" id="{E0B4FA69-1AB7-A731-0002-531B3114024C}"/>
              </a:ext>
            </a:extLst>
          </p:cNvPr>
          <p:cNvPicPr>
            <a:picLocks noChangeAspect="1"/>
          </p:cNvPicPr>
          <p:nvPr/>
        </p:nvPicPr>
        <p:blipFill>
          <a:blip r:embed="rId9" cstate="print">
            <a:extLst>
              <a:ext uri="{28A0092B-C50C-407E-A947-70E740481C1C}">
                <a14:useLocalDpi xmlns:a14="http://schemas.microsoft.com/office/drawing/2010/main" val="0"/>
              </a:ext>
            </a:extLst>
          </a:blip>
          <a:srcRect l="14377" t="33441" r="36515" b="50035"/>
          <a:stretch>
            <a:fillRect/>
          </a:stretch>
        </p:blipFill>
        <p:spPr>
          <a:xfrm>
            <a:off x="1068462" y="638765"/>
            <a:ext cx="2635614" cy="1254380"/>
          </a:xfrm>
          <a:prstGeom prst="rect">
            <a:avLst/>
          </a:prstGeom>
        </p:spPr>
      </p:pic>
      <p:sp>
        <p:nvSpPr>
          <p:cNvPr id="53" name="TextBox 41">
            <a:extLst>
              <a:ext uri="{FF2B5EF4-FFF2-40B4-BE49-F238E27FC236}">
                <a16:creationId xmlns:a16="http://schemas.microsoft.com/office/drawing/2014/main" id="{09DC671A-0213-F4E7-B9A4-05FEA4CBC5EE}"/>
              </a:ext>
            </a:extLst>
          </p:cNvPr>
          <p:cNvSpPr txBox="1"/>
          <p:nvPr/>
        </p:nvSpPr>
        <p:spPr>
          <a:xfrm>
            <a:off x="1068462" y="3353277"/>
            <a:ext cx="7404082" cy="1015663"/>
          </a:xfrm>
          <a:prstGeom prst="rect">
            <a:avLst/>
          </a:prstGeom>
        </p:spPr>
        <p:txBody>
          <a:bodyPr wrap="square" lIns="0" tIns="0" rIns="0" bIns="0" rtlCol="0" anchor="t">
            <a:spAutoFit/>
          </a:bodyPr>
          <a:lstStyle/>
          <a:p>
            <a:pPr algn="l"/>
            <a:r>
              <a:rPr lang="en-US" sz="6600" b="1" dirty="0">
                <a:solidFill>
                  <a:srgbClr val="92D050"/>
                </a:solidFill>
                <a:latin typeface="Myriad Pro" panose="020B0503030403020204" pitchFamily="34" charset="0"/>
                <a:ea typeface="Neue Montreal Bold"/>
                <a:cs typeface="Neue Montreal Bold"/>
                <a:sym typeface="Neue Montreal Bold"/>
              </a:rPr>
              <a:t>of cooperation</a:t>
            </a:r>
            <a:endParaRPr lang="ru-RU" sz="6600" b="1" dirty="0">
              <a:solidFill>
                <a:srgbClr val="92D050"/>
              </a:solidFill>
              <a:latin typeface="Myriad Pro" panose="020B0503030403020204" pitchFamily="34" charset="0"/>
              <a:ea typeface="Neue Montreal Bold"/>
              <a:cs typeface="Neue Montreal Bold"/>
              <a:sym typeface="Neue Montreal Bold"/>
            </a:endParaRPr>
          </a:p>
        </p:txBody>
      </p:sp>
      <p:sp>
        <p:nvSpPr>
          <p:cNvPr id="54" name="Freeform 9">
            <a:extLst>
              <a:ext uri="{FF2B5EF4-FFF2-40B4-BE49-F238E27FC236}">
                <a16:creationId xmlns:a16="http://schemas.microsoft.com/office/drawing/2014/main" id="{5432A716-5F82-1545-F0D5-51DDC3065B73}"/>
              </a:ext>
            </a:extLst>
          </p:cNvPr>
          <p:cNvSpPr/>
          <p:nvPr/>
        </p:nvSpPr>
        <p:spPr>
          <a:xfrm>
            <a:off x="5857397" y="5074481"/>
            <a:ext cx="4084957" cy="914009"/>
          </a:xfrm>
          <a:custGeom>
            <a:avLst/>
            <a:gdLst/>
            <a:ahLst/>
            <a:cxnLst/>
            <a:rect l="l" t="t" r="r" b="b"/>
            <a:pathLst>
              <a:path w="4084957" h="914009">
                <a:moveTo>
                  <a:pt x="0" y="0"/>
                </a:moveTo>
                <a:lnTo>
                  <a:pt x="4084957" y="0"/>
                </a:lnTo>
                <a:lnTo>
                  <a:pt x="4084957" y="914009"/>
                </a:lnTo>
                <a:lnTo>
                  <a:pt x="0" y="9140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5" name="Freeform 11">
            <a:extLst>
              <a:ext uri="{FF2B5EF4-FFF2-40B4-BE49-F238E27FC236}">
                <a16:creationId xmlns:a16="http://schemas.microsoft.com/office/drawing/2014/main" id="{0CB78FB0-81F0-BEC1-C5E2-2DEA952F7A6F}"/>
              </a:ext>
            </a:extLst>
          </p:cNvPr>
          <p:cNvSpPr/>
          <p:nvPr/>
        </p:nvSpPr>
        <p:spPr>
          <a:xfrm>
            <a:off x="5857397" y="6268156"/>
            <a:ext cx="4084957" cy="914009"/>
          </a:xfrm>
          <a:custGeom>
            <a:avLst/>
            <a:gdLst/>
            <a:ahLst/>
            <a:cxnLst/>
            <a:rect l="l" t="t" r="r" b="b"/>
            <a:pathLst>
              <a:path w="4084957" h="914009">
                <a:moveTo>
                  <a:pt x="0" y="0"/>
                </a:moveTo>
                <a:lnTo>
                  <a:pt x="4084957" y="0"/>
                </a:lnTo>
                <a:lnTo>
                  <a:pt x="4084957" y="914009"/>
                </a:lnTo>
                <a:lnTo>
                  <a:pt x="0" y="9140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6" name="Freeform 23">
            <a:extLst>
              <a:ext uri="{FF2B5EF4-FFF2-40B4-BE49-F238E27FC236}">
                <a16:creationId xmlns:a16="http://schemas.microsoft.com/office/drawing/2014/main" id="{1A11AF6F-4C59-BDED-6CAA-7F87F81B75BE}"/>
              </a:ext>
            </a:extLst>
          </p:cNvPr>
          <p:cNvSpPr/>
          <p:nvPr/>
        </p:nvSpPr>
        <p:spPr>
          <a:xfrm>
            <a:off x="5857397" y="7461831"/>
            <a:ext cx="4084957" cy="914009"/>
          </a:xfrm>
          <a:custGeom>
            <a:avLst/>
            <a:gdLst/>
            <a:ahLst/>
            <a:cxnLst/>
            <a:rect l="l" t="t" r="r" b="b"/>
            <a:pathLst>
              <a:path w="4084957" h="914009">
                <a:moveTo>
                  <a:pt x="0" y="0"/>
                </a:moveTo>
                <a:lnTo>
                  <a:pt x="4084957" y="0"/>
                </a:lnTo>
                <a:lnTo>
                  <a:pt x="4084957" y="914009"/>
                </a:lnTo>
                <a:lnTo>
                  <a:pt x="0" y="9140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7" name="TextBox 38">
            <a:extLst>
              <a:ext uri="{FF2B5EF4-FFF2-40B4-BE49-F238E27FC236}">
                <a16:creationId xmlns:a16="http://schemas.microsoft.com/office/drawing/2014/main" id="{D7CF8AC2-47AB-664E-9833-AA56E9AB8425}"/>
              </a:ext>
            </a:extLst>
          </p:cNvPr>
          <p:cNvSpPr txBox="1"/>
          <p:nvPr/>
        </p:nvSpPr>
        <p:spPr>
          <a:xfrm>
            <a:off x="7043692" y="5240589"/>
            <a:ext cx="2795981" cy="547971"/>
          </a:xfrm>
          <a:prstGeom prst="rect">
            <a:avLst/>
          </a:prstGeom>
        </p:spPr>
        <p:txBody>
          <a:bodyPr lIns="0" tIns="0" rIns="0" bIns="0" rtlCol="0" anchor="t">
            <a:spAutoFit/>
          </a:bodyPr>
          <a:lstStyle/>
          <a:p>
            <a:pPr algn="l">
              <a:lnSpc>
                <a:spcPts val="2166"/>
              </a:lnSpc>
            </a:pPr>
            <a:r>
              <a:rPr lang="en-US" sz="1900" b="1" dirty="0">
                <a:solidFill>
                  <a:srgbClr val="FFFFFF"/>
                </a:solidFill>
                <a:latin typeface="Myriad Pro" panose="020B0503030403020204" pitchFamily="34" charset="0"/>
                <a:ea typeface="Neue Montreal Bold"/>
                <a:cs typeface="Neue Montreal Bold"/>
                <a:sym typeface="Neue Montreal Bold"/>
              </a:rPr>
              <a:t>MOQ</a:t>
            </a:r>
            <a:r>
              <a:rPr lang="ru-RU" sz="1900" b="1" dirty="0">
                <a:solidFill>
                  <a:srgbClr val="FFFFFF"/>
                </a:solidFill>
                <a:latin typeface="Myriad Pro" panose="020B0503030403020204" pitchFamily="34" charset="0"/>
                <a:ea typeface="Neue Montreal Bold"/>
                <a:cs typeface="Neue Montreal Bold"/>
                <a:sym typeface="Neue Montreal Bold"/>
              </a:rPr>
              <a:t>:</a:t>
            </a:r>
          </a:p>
          <a:p>
            <a:pPr algn="l">
              <a:lnSpc>
                <a:spcPts val="2166"/>
              </a:lnSpc>
            </a:pPr>
            <a:r>
              <a:rPr lang="en-US" sz="1600" dirty="0">
                <a:solidFill>
                  <a:srgbClr val="FFFFFF"/>
                </a:solidFill>
                <a:latin typeface="Myriad Pro" panose="020B0503030403020204" pitchFamily="34" charset="0"/>
                <a:ea typeface="Neue Montreal Bold"/>
                <a:cs typeface="Neue Montreal Bold"/>
                <a:sym typeface="Neue Montreal Bold"/>
              </a:rPr>
              <a:t>Minimum order quantity</a:t>
            </a:r>
            <a:endParaRPr lang="en-US" sz="1900" b="1" dirty="0">
              <a:solidFill>
                <a:srgbClr val="FFFFFF"/>
              </a:solidFill>
              <a:latin typeface="Myriad Pro" panose="020B0503030403020204" pitchFamily="34" charset="0"/>
              <a:ea typeface="Neue Montreal Bold"/>
              <a:cs typeface="Neue Montreal Bold"/>
              <a:sym typeface="Neue Montreal Bold"/>
            </a:endParaRPr>
          </a:p>
        </p:txBody>
      </p:sp>
      <p:sp>
        <p:nvSpPr>
          <p:cNvPr id="67" name="TextBox 38">
            <a:extLst>
              <a:ext uri="{FF2B5EF4-FFF2-40B4-BE49-F238E27FC236}">
                <a16:creationId xmlns:a16="http://schemas.microsoft.com/office/drawing/2014/main" id="{E1746F0A-E179-2D50-CAC1-E00ABBD43EBF}"/>
              </a:ext>
            </a:extLst>
          </p:cNvPr>
          <p:cNvSpPr txBox="1"/>
          <p:nvPr/>
        </p:nvSpPr>
        <p:spPr>
          <a:xfrm>
            <a:off x="7043692" y="6451174"/>
            <a:ext cx="2795981" cy="547971"/>
          </a:xfrm>
          <a:prstGeom prst="rect">
            <a:avLst/>
          </a:prstGeom>
        </p:spPr>
        <p:txBody>
          <a:bodyPr lIns="0" tIns="0" rIns="0" bIns="0" rtlCol="0" anchor="t">
            <a:spAutoFit/>
          </a:bodyPr>
          <a:lstStyle/>
          <a:p>
            <a:pPr algn="l">
              <a:lnSpc>
                <a:spcPts val="2166"/>
              </a:lnSpc>
            </a:pPr>
            <a:r>
              <a:rPr lang="en-US" sz="1900" b="1" dirty="0">
                <a:solidFill>
                  <a:srgbClr val="FFFFFF"/>
                </a:solidFill>
                <a:latin typeface="Myriad Pro" panose="020B0503030403020204" pitchFamily="34" charset="0"/>
                <a:ea typeface="Neue Montreal Bold"/>
                <a:cs typeface="Neue Montreal Bold"/>
                <a:sym typeface="Neue Montreal Bold"/>
              </a:rPr>
              <a:t>Incoterms</a:t>
            </a:r>
            <a:r>
              <a:rPr lang="ru-RU" sz="1900" b="1" dirty="0">
                <a:solidFill>
                  <a:srgbClr val="FFFFFF"/>
                </a:solidFill>
                <a:latin typeface="Myriad Pro" panose="020B0503030403020204" pitchFamily="34" charset="0"/>
                <a:ea typeface="Neue Montreal Bold"/>
                <a:cs typeface="Neue Montreal Bold"/>
                <a:sym typeface="Neue Montreal Bold"/>
              </a:rPr>
              <a:t>:</a:t>
            </a:r>
          </a:p>
          <a:p>
            <a:pPr algn="l">
              <a:lnSpc>
                <a:spcPts val="2166"/>
              </a:lnSpc>
            </a:pPr>
            <a:r>
              <a:rPr lang="en-US" sz="1600" dirty="0">
                <a:solidFill>
                  <a:srgbClr val="FFFFFF"/>
                </a:solidFill>
                <a:latin typeface="Myriad Pro" panose="020B0503030403020204" pitchFamily="34" charset="0"/>
                <a:ea typeface="Neue Montreal Bold"/>
                <a:cs typeface="Neue Montreal Bold"/>
                <a:sym typeface="Neue Montreal Bold"/>
              </a:rPr>
              <a:t>Delivery terms</a:t>
            </a:r>
            <a:endParaRPr lang="en-US" sz="1900" b="1" dirty="0">
              <a:solidFill>
                <a:srgbClr val="FFFFFF"/>
              </a:solidFill>
              <a:latin typeface="Myriad Pro" panose="020B0503030403020204" pitchFamily="34" charset="0"/>
              <a:ea typeface="Neue Montreal Bold"/>
              <a:cs typeface="Neue Montreal Bold"/>
              <a:sym typeface="Neue Montreal Bold"/>
            </a:endParaRPr>
          </a:p>
        </p:txBody>
      </p:sp>
      <p:sp>
        <p:nvSpPr>
          <p:cNvPr id="68" name="TextBox 38">
            <a:extLst>
              <a:ext uri="{FF2B5EF4-FFF2-40B4-BE49-F238E27FC236}">
                <a16:creationId xmlns:a16="http://schemas.microsoft.com/office/drawing/2014/main" id="{C1C4B1C0-2D39-AB09-AFA9-D77562604B99}"/>
              </a:ext>
            </a:extLst>
          </p:cNvPr>
          <p:cNvSpPr txBox="1"/>
          <p:nvPr/>
        </p:nvSpPr>
        <p:spPr>
          <a:xfrm>
            <a:off x="7043692" y="7658822"/>
            <a:ext cx="2795981" cy="547971"/>
          </a:xfrm>
          <a:prstGeom prst="rect">
            <a:avLst/>
          </a:prstGeom>
        </p:spPr>
        <p:txBody>
          <a:bodyPr lIns="0" tIns="0" rIns="0" bIns="0" rtlCol="0" anchor="t">
            <a:spAutoFit/>
          </a:bodyPr>
          <a:lstStyle/>
          <a:p>
            <a:pPr algn="l">
              <a:lnSpc>
                <a:spcPts val="2166"/>
              </a:lnSpc>
            </a:pPr>
            <a:r>
              <a:rPr lang="en-US" sz="1900" b="1" dirty="0">
                <a:solidFill>
                  <a:srgbClr val="FFFFFF"/>
                </a:solidFill>
                <a:latin typeface="Myriad Pro" panose="020B0503030403020204" pitchFamily="34" charset="0"/>
                <a:ea typeface="Neue Montreal Bold"/>
                <a:cs typeface="Neue Montreal Bold"/>
                <a:sym typeface="Neue Montreal Bold"/>
              </a:rPr>
              <a:t>Deadlines</a:t>
            </a:r>
            <a:r>
              <a:rPr lang="ru-RU" sz="1900" b="1" dirty="0">
                <a:solidFill>
                  <a:srgbClr val="FFFFFF"/>
                </a:solidFill>
                <a:latin typeface="Myriad Pro" panose="020B0503030403020204" pitchFamily="34" charset="0"/>
                <a:ea typeface="Neue Montreal Bold"/>
                <a:cs typeface="Neue Montreal Bold"/>
                <a:sym typeface="Neue Montreal Bold"/>
              </a:rPr>
              <a:t>:</a:t>
            </a:r>
          </a:p>
          <a:p>
            <a:pPr algn="l">
              <a:lnSpc>
                <a:spcPts val="2166"/>
              </a:lnSpc>
            </a:pPr>
            <a:r>
              <a:rPr lang="en-US" sz="1600" dirty="0">
                <a:solidFill>
                  <a:srgbClr val="FFFFFF"/>
                </a:solidFill>
                <a:latin typeface="Myriad Pro" panose="020B0503030403020204" pitchFamily="34" charset="0"/>
                <a:ea typeface="Neue Montreal Bold"/>
                <a:cs typeface="Neue Montreal Bold"/>
                <a:sym typeface="Neue Montreal Bold"/>
              </a:rPr>
              <a:t>Order fulfillment time</a:t>
            </a:r>
            <a:endParaRPr lang="ru-RU" sz="1600" dirty="0">
              <a:solidFill>
                <a:srgbClr val="FFFFFF"/>
              </a:solidFill>
              <a:latin typeface="Myriad Pro" panose="020B0503030403020204" pitchFamily="34" charset="0"/>
              <a:ea typeface="Neue Montreal Bold"/>
              <a:cs typeface="Neue Montreal Bold"/>
              <a:sym typeface="Neue Montreal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3133677" y="6054318"/>
            <a:ext cx="5853834" cy="4966740"/>
            <a:chOff x="0" y="0"/>
            <a:chExt cx="1541750" cy="1308112"/>
          </a:xfrm>
        </p:grpSpPr>
        <p:sp>
          <p:nvSpPr>
            <p:cNvPr id="4" name="Freeform 4"/>
            <p:cNvSpPr/>
            <p:nvPr/>
          </p:nvSpPr>
          <p:spPr>
            <a:xfrm>
              <a:off x="0" y="0"/>
              <a:ext cx="1541750" cy="1308112"/>
            </a:xfrm>
            <a:custGeom>
              <a:avLst/>
              <a:gdLst/>
              <a:ahLst/>
              <a:cxnLst/>
              <a:rect l="l" t="t" r="r" b="b"/>
              <a:pathLst>
                <a:path w="1541750" h="1308112">
                  <a:moveTo>
                    <a:pt x="0" y="0"/>
                  </a:moveTo>
                  <a:lnTo>
                    <a:pt x="1541750" y="0"/>
                  </a:lnTo>
                  <a:lnTo>
                    <a:pt x="1541750" y="1308112"/>
                  </a:lnTo>
                  <a:lnTo>
                    <a:pt x="0" y="1308112"/>
                  </a:lnTo>
                  <a:close/>
                </a:path>
              </a:pathLst>
            </a:custGeom>
            <a:solidFill>
              <a:srgbClr val="457800"/>
            </a:solidFill>
          </p:spPr>
        </p:sp>
        <p:sp>
          <p:nvSpPr>
            <p:cNvPr id="5" name="TextBox 5"/>
            <p:cNvSpPr txBox="1"/>
            <p:nvPr/>
          </p:nvSpPr>
          <p:spPr>
            <a:xfrm>
              <a:off x="0" y="-38100"/>
              <a:ext cx="1541750" cy="1346212"/>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sp>
        <p:nvSpPr>
          <p:cNvPr id="6" name="Freeform 6"/>
          <p:cNvSpPr/>
          <p:nvPr/>
        </p:nvSpPr>
        <p:spPr>
          <a:xfrm rot="-928178">
            <a:off x="9973156" y="7238749"/>
            <a:ext cx="4205640" cy="3613078"/>
          </a:xfrm>
          <a:custGeom>
            <a:avLst/>
            <a:gdLst/>
            <a:ahLst/>
            <a:cxnLst/>
            <a:rect l="l" t="t" r="r" b="b"/>
            <a:pathLst>
              <a:path w="4205640" h="3613078">
                <a:moveTo>
                  <a:pt x="0" y="0"/>
                </a:moveTo>
                <a:lnTo>
                  <a:pt x="4205639" y="0"/>
                </a:lnTo>
                <a:lnTo>
                  <a:pt x="4205639" y="3613078"/>
                </a:lnTo>
                <a:lnTo>
                  <a:pt x="0" y="3613078"/>
                </a:lnTo>
                <a:lnTo>
                  <a:pt x="0" y="0"/>
                </a:lnTo>
                <a:close/>
              </a:path>
            </a:pathLst>
          </a:custGeom>
          <a:blipFill>
            <a:blip r:embed="rId2">
              <a:extLst>
                <a:ext uri="{96DAC541-7B7A-43D3-8B79-37D633B846F1}">
                  <asvg:svgBlip xmlns:asvg="http://schemas.microsoft.com/office/drawing/2016/SVG/main" r:embed="rId3"/>
                </a:ext>
              </a:extLst>
            </a:blip>
            <a:stretch>
              <a:fillRect l="-143593" r="-990"/>
            </a:stretch>
          </a:blipFill>
        </p:spPr>
      </p:sp>
      <p:sp>
        <p:nvSpPr>
          <p:cNvPr id="7" name="Freeform 7"/>
          <p:cNvSpPr/>
          <p:nvPr/>
        </p:nvSpPr>
        <p:spPr>
          <a:xfrm rot="1789667">
            <a:off x="9224207" y="-2139988"/>
            <a:ext cx="11829496" cy="10513465"/>
          </a:xfrm>
          <a:custGeom>
            <a:avLst/>
            <a:gdLst/>
            <a:ahLst/>
            <a:cxnLst/>
            <a:rect l="l" t="t" r="r" b="b"/>
            <a:pathLst>
              <a:path w="11829496" h="10513465">
                <a:moveTo>
                  <a:pt x="0" y="0"/>
                </a:moveTo>
                <a:lnTo>
                  <a:pt x="11829496" y="0"/>
                </a:lnTo>
                <a:lnTo>
                  <a:pt x="11829496" y="10513464"/>
                </a:lnTo>
                <a:lnTo>
                  <a:pt x="0" y="10513464"/>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sp>
      <p:sp>
        <p:nvSpPr>
          <p:cNvPr id="8" name="Freeform 8"/>
          <p:cNvSpPr/>
          <p:nvPr/>
        </p:nvSpPr>
        <p:spPr>
          <a:xfrm rot="1789667">
            <a:off x="11185998" y="3947112"/>
            <a:ext cx="6425830" cy="5710956"/>
          </a:xfrm>
          <a:custGeom>
            <a:avLst/>
            <a:gdLst/>
            <a:ahLst/>
            <a:cxnLst/>
            <a:rect l="l" t="t" r="r" b="b"/>
            <a:pathLst>
              <a:path w="6425830" h="5710956">
                <a:moveTo>
                  <a:pt x="0" y="0"/>
                </a:moveTo>
                <a:lnTo>
                  <a:pt x="6425830" y="0"/>
                </a:lnTo>
                <a:lnTo>
                  <a:pt x="6425830" y="5710956"/>
                </a:lnTo>
                <a:lnTo>
                  <a:pt x="0" y="5710956"/>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sp>
      <p:grpSp>
        <p:nvGrpSpPr>
          <p:cNvPr id="9" name="Group 9"/>
          <p:cNvGrpSpPr/>
          <p:nvPr/>
        </p:nvGrpSpPr>
        <p:grpSpPr>
          <a:xfrm>
            <a:off x="11041209" y="-2003618"/>
            <a:ext cx="8654908" cy="10071165"/>
            <a:chOff x="0" y="0"/>
            <a:chExt cx="698500" cy="812800"/>
          </a:xfrm>
        </p:grpSpPr>
        <p:sp>
          <p:nvSpPr>
            <p:cNvPr id="10" name="Freeform 10"/>
            <p:cNvSpPr/>
            <p:nvPr/>
          </p:nvSpPr>
          <p:spPr>
            <a:xfrm>
              <a:off x="0" y="7085"/>
              <a:ext cx="698500" cy="798629"/>
            </a:xfrm>
            <a:custGeom>
              <a:avLst/>
              <a:gdLst/>
              <a:ahLst/>
              <a:cxnLst/>
              <a:rect l="l" t="t" r="r" b="b"/>
              <a:pathLst>
                <a:path w="698500" h="798629">
                  <a:moveTo>
                    <a:pt x="381143" y="11471"/>
                  </a:moveTo>
                  <a:lnTo>
                    <a:pt x="666607" y="177559"/>
                  </a:lnTo>
                  <a:cubicBezTo>
                    <a:pt x="686353" y="189047"/>
                    <a:pt x="698500" y="210169"/>
                    <a:pt x="698500" y="233014"/>
                  </a:cubicBezTo>
                  <a:lnTo>
                    <a:pt x="698500" y="565616"/>
                  </a:lnTo>
                  <a:cubicBezTo>
                    <a:pt x="698500" y="588461"/>
                    <a:pt x="686353" y="609583"/>
                    <a:pt x="666607" y="621071"/>
                  </a:cubicBezTo>
                  <a:lnTo>
                    <a:pt x="381143" y="787159"/>
                  </a:lnTo>
                  <a:cubicBezTo>
                    <a:pt x="361428" y="798630"/>
                    <a:pt x="337072" y="798630"/>
                    <a:pt x="317357" y="787159"/>
                  </a:cubicBezTo>
                  <a:lnTo>
                    <a:pt x="31893" y="621071"/>
                  </a:lnTo>
                  <a:cubicBezTo>
                    <a:pt x="12147" y="609583"/>
                    <a:pt x="0" y="588461"/>
                    <a:pt x="0" y="565616"/>
                  </a:cubicBezTo>
                  <a:lnTo>
                    <a:pt x="0" y="233014"/>
                  </a:lnTo>
                  <a:cubicBezTo>
                    <a:pt x="0" y="210169"/>
                    <a:pt x="12147" y="189047"/>
                    <a:pt x="31893" y="177559"/>
                  </a:cubicBezTo>
                  <a:lnTo>
                    <a:pt x="317357" y="11471"/>
                  </a:lnTo>
                  <a:cubicBezTo>
                    <a:pt x="337072" y="0"/>
                    <a:pt x="361428" y="0"/>
                    <a:pt x="381143" y="11471"/>
                  </a:cubicBezTo>
                  <a:close/>
                </a:path>
              </a:pathLst>
            </a:custGeom>
            <a:blipFill>
              <a:blip r:embed="rId6"/>
              <a:stretch>
                <a:fillRect t="-9916" b="-22225"/>
              </a:stretch>
            </a:blipFill>
            <a:ln w="266700" cap="rnd">
              <a:solidFill>
                <a:srgbClr val="FFFFFF"/>
              </a:solidFill>
              <a:prstDash val="solid"/>
              <a:round/>
            </a:ln>
          </p:spPr>
        </p:sp>
      </p:grpSp>
      <p:grpSp>
        <p:nvGrpSpPr>
          <p:cNvPr id="11" name="Group 11"/>
          <p:cNvGrpSpPr/>
          <p:nvPr/>
        </p:nvGrpSpPr>
        <p:grpSpPr>
          <a:xfrm>
            <a:off x="12173001" y="4021189"/>
            <a:ext cx="4701381" cy="5470697"/>
            <a:chOff x="0" y="0"/>
            <a:chExt cx="698500" cy="812800"/>
          </a:xfrm>
        </p:grpSpPr>
        <p:sp>
          <p:nvSpPr>
            <p:cNvPr id="12" name="Freeform 12"/>
            <p:cNvSpPr/>
            <p:nvPr/>
          </p:nvSpPr>
          <p:spPr>
            <a:xfrm>
              <a:off x="0" y="13044"/>
              <a:ext cx="698500" cy="786712"/>
            </a:xfrm>
            <a:custGeom>
              <a:avLst/>
              <a:gdLst/>
              <a:ahLst/>
              <a:cxnLst/>
              <a:rect l="l" t="t" r="r" b="b"/>
              <a:pathLst>
                <a:path w="698500" h="786712">
                  <a:moveTo>
                    <a:pt x="407963" y="21116"/>
                  </a:moveTo>
                  <a:lnTo>
                    <a:pt x="639787" y="155996"/>
                  </a:lnTo>
                  <a:cubicBezTo>
                    <a:pt x="676137" y="177145"/>
                    <a:pt x="698500" y="216028"/>
                    <a:pt x="698500" y="258084"/>
                  </a:cubicBezTo>
                  <a:lnTo>
                    <a:pt x="698500" y="528628"/>
                  </a:lnTo>
                  <a:cubicBezTo>
                    <a:pt x="698500" y="570684"/>
                    <a:pt x="676137" y="609567"/>
                    <a:pt x="639787" y="630716"/>
                  </a:cubicBezTo>
                  <a:lnTo>
                    <a:pt x="407963" y="765596"/>
                  </a:lnTo>
                  <a:cubicBezTo>
                    <a:pt x="371669" y="786712"/>
                    <a:pt x="326831" y="786712"/>
                    <a:pt x="290537" y="765596"/>
                  </a:cubicBezTo>
                  <a:lnTo>
                    <a:pt x="58713" y="630716"/>
                  </a:lnTo>
                  <a:cubicBezTo>
                    <a:pt x="22363" y="609567"/>
                    <a:pt x="0" y="570684"/>
                    <a:pt x="0" y="528628"/>
                  </a:cubicBezTo>
                  <a:lnTo>
                    <a:pt x="0" y="258084"/>
                  </a:lnTo>
                  <a:cubicBezTo>
                    <a:pt x="0" y="216028"/>
                    <a:pt x="22363" y="177145"/>
                    <a:pt x="58713" y="155996"/>
                  </a:cubicBezTo>
                  <a:lnTo>
                    <a:pt x="290537" y="21116"/>
                  </a:lnTo>
                  <a:cubicBezTo>
                    <a:pt x="326831" y="0"/>
                    <a:pt x="371669" y="0"/>
                    <a:pt x="407963" y="21116"/>
                  </a:cubicBezTo>
                  <a:close/>
                </a:path>
              </a:pathLst>
            </a:custGeom>
            <a:blipFill>
              <a:blip r:embed="rId7"/>
              <a:stretch>
                <a:fillRect l="-87959" t="-2360" r="-37743" b="-33095"/>
              </a:stretch>
            </a:blipFill>
            <a:ln w="266700" cap="rnd">
              <a:solidFill>
                <a:srgbClr val="FFFFFF"/>
              </a:solidFill>
              <a:prstDash val="solid"/>
              <a:round/>
            </a:ln>
          </p:spPr>
        </p:sp>
      </p:grpSp>
      <p:grpSp>
        <p:nvGrpSpPr>
          <p:cNvPr id="16" name="Group 16"/>
          <p:cNvGrpSpPr/>
          <p:nvPr/>
        </p:nvGrpSpPr>
        <p:grpSpPr>
          <a:xfrm>
            <a:off x="1983055" y="6372995"/>
            <a:ext cx="2354031" cy="547499"/>
            <a:chOff x="0" y="0"/>
            <a:chExt cx="1296953" cy="337761"/>
          </a:xfrm>
        </p:grpSpPr>
        <p:sp>
          <p:nvSpPr>
            <p:cNvPr id="17" name="Freeform 17"/>
            <p:cNvSpPr/>
            <p:nvPr/>
          </p:nvSpPr>
          <p:spPr>
            <a:xfrm>
              <a:off x="0" y="0"/>
              <a:ext cx="1296953" cy="337761"/>
            </a:xfrm>
            <a:custGeom>
              <a:avLst/>
              <a:gdLst/>
              <a:ahLst/>
              <a:cxnLst/>
              <a:rect l="l" t="t" r="r" b="b"/>
              <a:pathLst>
                <a:path w="1296953" h="337761">
                  <a:moveTo>
                    <a:pt x="150985" y="0"/>
                  </a:moveTo>
                  <a:lnTo>
                    <a:pt x="1145968" y="0"/>
                  </a:lnTo>
                  <a:cubicBezTo>
                    <a:pt x="1186012" y="0"/>
                    <a:pt x="1224415" y="15907"/>
                    <a:pt x="1252731" y="44223"/>
                  </a:cubicBezTo>
                  <a:cubicBezTo>
                    <a:pt x="1281046" y="72538"/>
                    <a:pt x="1296953" y="110941"/>
                    <a:pt x="1296953" y="150985"/>
                  </a:cubicBezTo>
                  <a:lnTo>
                    <a:pt x="1296953" y="186775"/>
                  </a:lnTo>
                  <a:cubicBezTo>
                    <a:pt x="1296953" y="226819"/>
                    <a:pt x="1281046" y="265223"/>
                    <a:pt x="1252731" y="293538"/>
                  </a:cubicBezTo>
                  <a:cubicBezTo>
                    <a:pt x="1224415" y="321853"/>
                    <a:pt x="1186012" y="337761"/>
                    <a:pt x="1145968" y="337761"/>
                  </a:cubicBezTo>
                  <a:lnTo>
                    <a:pt x="150985" y="337761"/>
                  </a:lnTo>
                  <a:cubicBezTo>
                    <a:pt x="110941" y="337761"/>
                    <a:pt x="72538" y="321853"/>
                    <a:pt x="44223" y="293538"/>
                  </a:cubicBezTo>
                  <a:cubicBezTo>
                    <a:pt x="15907" y="265223"/>
                    <a:pt x="0" y="226819"/>
                    <a:pt x="0" y="186775"/>
                  </a:cubicBezTo>
                  <a:lnTo>
                    <a:pt x="0" y="150985"/>
                  </a:lnTo>
                  <a:cubicBezTo>
                    <a:pt x="0" y="110941"/>
                    <a:pt x="15907" y="72538"/>
                    <a:pt x="44223" y="44223"/>
                  </a:cubicBezTo>
                  <a:cubicBezTo>
                    <a:pt x="72538" y="15907"/>
                    <a:pt x="110941" y="0"/>
                    <a:pt x="150985" y="0"/>
                  </a:cubicBezTo>
                  <a:close/>
                </a:path>
              </a:pathLst>
            </a:custGeom>
            <a:solidFill>
              <a:srgbClr val="000000">
                <a:alpha val="0"/>
              </a:srgbClr>
            </a:solidFill>
            <a:ln w="19050" cap="rnd">
              <a:solidFill>
                <a:srgbClr val="14320F"/>
              </a:solidFill>
              <a:prstDash val="solid"/>
              <a:round/>
            </a:ln>
          </p:spPr>
        </p:sp>
        <p:sp>
          <p:nvSpPr>
            <p:cNvPr id="18" name="TextBox 18"/>
            <p:cNvSpPr txBox="1"/>
            <p:nvPr/>
          </p:nvSpPr>
          <p:spPr>
            <a:xfrm>
              <a:off x="0" y="-38100"/>
              <a:ext cx="1296953" cy="375861"/>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grpSp>
        <p:nvGrpSpPr>
          <p:cNvPr id="22" name="Group 22"/>
          <p:cNvGrpSpPr/>
          <p:nvPr/>
        </p:nvGrpSpPr>
        <p:grpSpPr>
          <a:xfrm>
            <a:off x="1028700" y="6360818"/>
            <a:ext cx="1693484" cy="571853"/>
            <a:chOff x="0" y="0"/>
            <a:chExt cx="1000243" cy="337761"/>
          </a:xfrm>
        </p:grpSpPr>
        <p:sp>
          <p:nvSpPr>
            <p:cNvPr id="23" name="Freeform 23"/>
            <p:cNvSpPr/>
            <p:nvPr/>
          </p:nvSpPr>
          <p:spPr>
            <a:xfrm>
              <a:off x="0" y="0"/>
              <a:ext cx="1000243" cy="337761"/>
            </a:xfrm>
            <a:custGeom>
              <a:avLst/>
              <a:gdLst/>
              <a:ahLst/>
              <a:cxnLst/>
              <a:rect l="l" t="t" r="r" b="b"/>
              <a:pathLst>
                <a:path w="1000243" h="337761">
                  <a:moveTo>
                    <a:pt x="168880" y="0"/>
                  </a:moveTo>
                  <a:lnTo>
                    <a:pt x="831363" y="0"/>
                  </a:lnTo>
                  <a:cubicBezTo>
                    <a:pt x="924633" y="0"/>
                    <a:pt x="1000243" y="75610"/>
                    <a:pt x="1000243" y="168880"/>
                  </a:cubicBezTo>
                  <a:lnTo>
                    <a:pt x="1000243" y="168880"/>
                  </a:lnTo>
                  <a:cubicBezTo>
                    <a:pt x="1000243" y="262150"/>
                    <a:pt x="924633" y="337761"/>
                    <a:pt x="831363" y="337761"/>
                  </a:cubicBezTo>
                  <a:lnTo>
                    <a:pt x="168880" y="337761"/>
                  </a:lnTo>
                  <a:cubicBezTo>
                    <a:pt x="75610" y="337761"/>
                    <a:pt x="0" y="262150"/>
                    <a:pt x="0" y="168880"/>
                  </a:cubicBezTo>
                  <a:lnTo>
                    <a:pt x="0" y="168880"/>
                  </a:lnTo>
                  <a:cubicBezTo>
                    <a:pt x="0" y="75610"/>
                    <a:pt x="75610" y="0"/>
                    <a:pt x="168880" y="0"/>
                  </a:cubicBezTo>
                  <a:close/>
                </a:path>
              </a:pathLst>
            </a:custGeom>
            <a:solidFill>
              <a:srgbClr val="457800"/>
            </a:solidFill>
          </p:spPr>
        </p:sp>
        <p:sp>
          <p:nvSpPr>
            <p:cNvPr id="24" name="TextBox 24"/>
            <p:cNvSpPr txBox="1"/>
            <p:nvPr/>
          </p:nvSpPr>
          <p:spPr>
            <a:xfrm>
              <a:off x="0" y="-38100"/>
              <a:ext cx="1000243" cy="375861"/>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sp>
        <p:nvSpPr>
          <p:cNvPr id="25" name="TextBox 25"/>
          <p:cNvSpPr txBox="1"/>
          <p:nvPr/>
        </p:nvSpPr>
        <p:spPr>
          <a:xfrm>
            <a:off x="1028700" y="2243330"/>
            <a:ext cx="9274121" cy="2295437"/>
          </a:xfrm>
          <a:prstGeom prst="rect">
            <a:avLst/>
          </a:prstGeom>
        </p:spPr>
        <p:txBody>
          <a:bodyPr lIns="0" tIns="0" rIns="0" bIns="0" rtlCol="0" anchor="t">
            <a:spAutoFit/>
          </a:bodyPr>
          <a:lstStyle/>
          <a:p>
            <a:pPr algn="l">
              <a:lnSpc>
                <a:spcPts val="19131"/>
              </a:lnSpc>
            </a:pPr>
            <a:r>
              <a:rPr lang="en-US" sz="13665" b="1" dirty="0">
                <a:solidFill>
                  <a:srgbClr val="457800"/>
                </a:solidFill>
                <a:latin typeface="Myriad Pro" panose="020B0503030403020204" pitchFamily="34" charset="0"/>
                <a:ea typeface="Neue Montreal Bold"/>
                <a:cs typeface="Neue Montreal Bold"/>
                <a:sym typeface="Neue Montreal Bold"/>
              </a:rPr>
              <a:t>Thank you</a:t>
            </a:r>
          </a:p>
        </p:txBody>
      </p:sp>
      <p:sp>
        <p:nvSpPr>
          <p:cNvPr id="26" name="TextBox 26"/>
          <p:cNvSpPr txBox="1"/>
          <p:nvPr/>
        </p:nvSpPr>
        <p:spPr>
          <a:xfrm>
            <a:off x="1028700" y="3559327"/>
            <a:ext cx="9081828" cy="1375569"/>
          </a:xfrm>
          <a:prstGeom prst="rect">
            <a:avLst/>
          </a:prstGeom>
        </p:spPr>
        <p:txBody>
          <a:bodyPr lIns="0" tIns="0" rIns="0" bIns="0" rtlCol="0" anchor="t">
            <a:spAutoFit/>
          </a:bodyPr>
          <a:lstStyle/>
          <a:p>
            <a:pPr algn="l">
              <a:lnSpc>
                <a:spcPts val="12046"/>
              </a:lnSpc>
            </a:pPr>
            <a:r>
              <a:rPr lang="en-US" sz="6000" b="1" dirty="0">
                <a:solidFill>
                  <a:srgbClr val="92D050"/>
                </a:solidFill>
                <a:latin typeface="Myriad Pro" panose="020B0503030403020204" pitchFamily="34" charset="0"/>
                <a:ea typeface="Neue Montreal Medium"/>
                <a:cs typeface="Neue Montreal Medium"/>
                <a:sym typeface="Neue Montreal Medium"/>
              </a:rPr>
              <a:t>for your attention</a:t>
            </a:r>
          </a:p>
        </p:txBody>
      </p:sp>
      <p:sp>
        <p:nvSpPr>
          <p:cNvPr id="29" name="TextBox 29"/>
          <p:cNvSpPr txBox="1"/>
          <p:nvPr/>
        </p:nvSpPr>
        <p:spPr>
          <a:xfrm>
            <a:off x="1293414" y="6485260"/>
            <a:ext cx="1478499" cy="320601"/>
          </a:xfrm>
          <a:prstGeom prst="rect">
            <a:avLst/>
          </a:prstGeom>
        </p:spPr>
        <p:txBody>
          <a:bodyPr lIns="0" tIns="0" rIns="0" bIns="0" rtlCol="0" anchor="t">
            <a:spAutoFit/>
          </a:bodyPr>
          <a:lstStyle/>
          <a:p>
            <a:pPr algn="l">
              <a:lnSpc>
                <a:spcPts val="2487"/>
              </a:lnSpc>
            </a:pPr>
            <a:r>
              <a:rPr lang="en-US" sz="2182" b="1" dirty="0">
                <a:solidFill>
                  <a:srgbClr val="FFFFFF"/>
                </a:solidFill>
                <a:latin typeface="Myriad Pro" panose="020B0503030403020204" pitchFamily="34" charset="0"/>
                <a:ea typeface="Neue Montreal Medium"/>
                <a:cs typeface="Neue Montreal Medium"/>
                <a:sym typeface="Neue Montreal Medium"/>
              </a:rPr>
              <a:t>Company</a:t>
            </a:r>
          </a:p>
        </p:txBody>
      </p:sp>
      <p:sp>
        <p:nvSpPr>
          <p:cNvPr id="30" name="TextBox 30"/>
          <p:cNvSpPr txBox="1"/>
          <p:nvPr/>
        </p:nvSpPr>
        <p:spPr>
          <a:xfrm>
            <a:off x="2871498" y="6485260"/>
            <a:ext cx="1478499" cy="320601"/>
          </a:xfrm>
          <a:prstGeom prst="rect">
            <a:avLst/>
          </a:prstGeom>
        </p:spPr>
        <p:txBody>
          <a:bodyPr wrap="square" lIns="0" tIns="0" rIns="0" bIns="0" rtlCol="0" anchor="t">
            <a:spAutoFit/>
          </a:bodyPr>
          <a:lstStyle/>
          <a:p>
            <a:pPr algn="l">
              <a:lnSpc>
                <a:spcPts val="2487"/>
              </a:lnSpc>
            </a:pPr>
            <a:r>
              <a:rPr lang="en-US" sz="2182" b="1" dirty="0">
                <a:solidFill>
                  <a:srgbClr val="000000"/>
                </a:solidFill>
                <a:latin typeface="Myriad Pro" panose="020B0503030403020204" pitchFamily="34" charset="0"/>
                <a:ea typeface="Neue Montreal Medium"/>
                <a:cs typeface="Neue Montreal Medium"/>
                <a:sym typeface="Neue Montreal Medium"/>
              </a:rPr>
              <a:t>Contacts</a:t>
            </a:r>
          </a:p>
        </p:txBody>
      </p:sp>
      <p:sp>
        <p:nvSpPr>
          <p:cNvPr id="32" name="Freeform 32"/>
          <p:cNvSpPr/>
          <p:nvPr/>
        </p:nvSpPr>
        <p:spPr>
          <a:xfrm>
            <a:off x="1100456" y="7646105"/>
            <a:ext cx="401110" cy="543878"/>
          </a:xfrm>
          <a:custGeom>
            <a:avLst/>
            <a:gdLst/>
            <a:ahLst/>
            <a:cxnLst/>
            <a:rect l="l" t="t" r="r" b="b"/>
            <a:pathLst>
              <a:path w="401110" h="543878">
                <a:moveTo>
                  <a:pt x="0" y="0"/>
                </a:moveTo>
                <a:lnTo>
                  <a:pt x="401109" y="0"/>
                </a:lnTo>
                <a:lnTo>
                  <a:pt x="401109" y="543878"/>
                </a:lnTo>
                <a:lnTo>
                  <a:pt x="0" y="5438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3" name="Freeform 33"/>
          <p:cNvSpPr/>
          <p:nvPr/>
        </p:nvSpPr>
        <p:spPr>
          <a:xfrm>
            <a:off x="5243130" y="7611562"/>
            <a:ext cx="347755" cy="560895"/>
          </a:xfrm>
          <a:custGeom>
            <a:avLst/>
            <a:gdLst/>
            <a:ahLst/>
            <a:cxnLst/>
            <a:rect l="l" t="t" r="r" b="b"/>
            <a:pathLst>
              <a:path w="347755" h="560895">
                <a:moveTo>
                  <a:pt x="0" y="0"/>
                </a:moveTo>
                <a:lnTo>
                  <a:pt x="347755" y="0"/>
                </a:lnTo>
                <a:lnTo>
                  <a:pt x="347755" y="560895"/>
                </a:lnTo>
                <a:lnTo>
                  <a:pt x="0" y="5608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4" name="TextBox 34"/>
          <p:cNvSpPr txBox="1"/>
          <p:nvPr/>
        </p:nvSpPr>
        <p:spPr>
          <a:xfrm>
            <a:off x="6082873" y="7872959"/>
            <a:ext cx="4106163" cy="381730"/>
          </a:xfrm>
          <a:prstGeom prst="rect">
            <a:avLst/>
          </a:prstGeom>
        </p:spPr>
        <p:txBody>
          <a:bodyPr lIns="0" tIns="0" rIns="0" bIns="0" rtlCol="0" anchor="t">
            <a:spAutoFit/>
          </a:bodyPr>
          <a:lstStyle/>
          <a:p>
            <a:pPr algn="l">
              <a:lnSpc>
                <a:spcPts val="3069"/>
              </a:lnSpc>
            </a:pPr>
            <a:r>
              <a:rPr lang="en-US" sz="2435" b="1" dirty="0">
                <a:solidFill>
                  <a:srgbClr val="000000"/>
                </a:solidFill>
                <a:latin typeface="Myriad Pro" panose="020B0503030403020204" pitchFamily="34" charset="0"/>
                <a:ea typeface="Neue Montreal Medium"/>
                <a:cs typeface="Neue Montreal Medium"/>
                <a:sym typeface="Neue Montreal Medium"/>
              </a:rPr>
              <a:t>Bishkek, 88 </a:t>
            </a:r>
            <a:r>
              <a:rPr lang="en-US" sz="2435" b="1" dirty="0" err="1">
                <a:solidFill>
                  <a:srgbClr val="000000"/>
                </a:solidFill>
                <a:latin typeface="Myriad Pro" panose="020B0503030403020204" pitchFamily="34" charset="0"/>
                <a:ea typeface="Neue Montreal Medium"/>
                <a:cs typeface="Neue Montreal Medium"/>
                <a:sym typeface="Neue Montreal Medium"/>
              </a:rPr>
              <a:t>Primernaya</a:t>
            </a:r>
            <a:r>
              <a:rPr lang="en-US" sz="2435" b="1" dirty="0">
                <a:solidFill>
                  <a:srgbClr val="000000"/>
                </a:solidFill>
                <a:latin typeface="Myriad Pro" panose="020B0503030403020204" pitchFamily="34" charset="0"/>
                <a:ea typeface="Neue Montreal Medium"/>
                <a:cs typeface="Neue Montreal Medium"/>
                <a:sym typeface="Neue Montreal Medium"/>
              </a:rPr>
              <a:t> str.</a:t>
            </a:r>
          </a:p>
        </p:txBody>
      </p:sp>
      <p:sp>
        <p:nvSpPr>
          <p:cNvPr id="35" name="TextBox 35"/>
          <p:cNvSpPr txBox="1"/>
          <p:nvPr/>
        </p:nvSpPr>
        <p:spPr>
          <a:xfrm>
            <a:off x="6082873" y="8876570"/>
            <a:ext cx="4106163" cy="381730"/>
          </a:xfrm>
          <a:prstGeom prst="rect">
            <a:avLst/>
          </a:prstGeom>
        </p:spPr>
        <p:txBody>
          <a:bodyPr lIns="0" tIns="0" rIns="0" bIns="0" rtlCol="0" anchor="t">
            <a:spAutoFit/>
          </a:bodyPr>
          <a:lstStyle/>
          <a:p>
            <a:pPr algn="l">
              <a:lnSpc>
                <a:spcPts val="3069"/>
              </a:lnSpc>
            </a:pPr>
            <a:r>
              <a:rPr lang="en-US" sz="2435" b="1" dirty="0">
                <a:solidFill>
                  <a:srgbClr val="000000"/>
                </a:solidFill>
                <a:latin typeface="Myriad Pro" panose="020B0503030403020204" pitchFamily="34" charset="0"/>
                <a:ea typeface="Neue Montreal Medium"/>
                <a:cs typeface="Neue Montreal Medium"/>
                <a:sym typeface="Neue Montreal Medium"/>
              </a:rPr>
              <a:t>hello@yourcompany.com</a:t>
            </a:r>
          </a:p>
        </p:txBody>
      </p:sp>
      <p:sp>
        <p:nvSpPr>
          <p:cNvPr id="36" name="TextBox 36"/>
          <p:cNvSpPr txBox="1"/>
          <p:nvPr/>
        </p:nvSpPr>
        <p:spPr>
          <a:xfrm>
            <a:off x="6082873" y="7531636"/>
            <a:ext cx="1702094" cy="278075"/>
          </a:xfrm>
          <a:prstGeom prst="rect">
            <a:avLst/>
          </a:prstGeom>
        </p:spPr>
        <p:txBody>
          <a:bodyPr lIns="0" tIns="0" rIns="0" bIns="0" rtlCol="0" anchor="t">
            <a:spAutoFit/>
          </a:bodyPr>
          <a:lstStyle/>
          <a:p>
            <a:pPr algn="l">
              <a:lnSpc>
                <a:spcPts val="2205"/>
              </a:lnSpc>
            </a:pPr>
            <a:r>
              <a:rPr lang="en-US" sz="1750" b="1" dirty="0">
                <a:solidFill>
                  <a:srgbClr val="000000"/>
                </a:solidFill>
                <a:latin typeface="Myriad Pro" panose="020B0503030403020204" pitchFamily="34" charset="0"/>
                <a:ea typeface="Neue Montreal Medium"/>
                <a:cs typeface="Neue Montreal Medium"/>
                <a:sym typeface="Neue Montreal Medium"/>
              </a:rPr>
              <a:t>Adress:</a:t>
            </a:r>
          </a:p>
        </p:txBody>
      </p:sp>
      <p:sp>
        <p:nvSpPr>
          <p:cNvPr id="37" name="TextBox 37"/>
          <p:cNvSpPr txBox="1"/>
          <p:nvPr/>
        </p:nvSpPr>
        <p:spPr>
          <a:xfrm>
            <a:off x="6082873" y="8536927"/>
            <a:ext cx="3153501" cy="270267"/>
          </a:xfrm>
          <a:prstGeom prst="rect">
            <a:avLst/>
          </a:prstGeom>
        </p:spPr>
        <p:txBody>
          <a:bodyPr wrap="square" lIns="0" tIns="0" rIns="0" bIns="0" rtlCol="0" anchor="t">
            <a:spAutoFit/>
          </a:bodyPr>
          <a:lstStyle/>
          <a:p>
            <a:pPr algn="l">
              <a:lnSpc>
                <a:spcPts val="2205"/>
              </a:lnSpc>
            </a:pPr>
            <a:r>
              <a:rPr lang="en-US" sz="1750" b="1" dirty="0">
                <a:solidFill>
                  <a:srgbClr val="000000"/>
                </a:solidFill>
                <a:latin typeface="Myriad Pro" panose="020B0503030403020204" pitchFamily="34" charset="0"/>
                <a:ea typeface="Neue Montreal Medium"/>
                <a:cs typeface="Neue Montreal Medium"/>
                <a:sym typeface="Neue Montreal Medium"/>
              </a:rPr>
              <a:t>Email</a:t>
            </a:r>
            <a:r>
              <a:rPr lang="ru-RU" sz="1750" b="1" dirty="0">
                <a:solidFill>
                  <a:srgbClr val="000000"/>
                </a:solidFill>
                <a:latin typeface="Myriad Pro" panose="020B0503030403020204" pitchFamily="34" charset="0"/>
                <a:ea typeface="Neue Montreal Medium"/>
                <a:cs typeface="Neue Montreal Medium"/>
                <a:sym typeface="Neue Montreal Medium"/>
              </a:rPr>
              <a:t>:</a:t>
            </a:r>
            <a:endParaRPr lang="en-US" sz="1750" b="1" dirty="0">
              <a:solidFill>
                <a:srgbClr val="000000"/>
              </a:solidFill>
              <a:latin typeface="Myriad Pro" panose="020B0503030403020204" pitchFamily="34" charset="0"/>
              <a:ea typeface="Neue Montreal Medium"/>
              <a:cs typeface="Neue Montreal Medium"/>
              <a:sym typeface="Neue Montreal Medium"/>
            </a:endParaRPr>
          </a:p>
        </p:txBody>
      </p:sp>
      <p:sp>
        <p:nvSpPr>
          <p:cNvPr id="38" name="TextBox 38"/>
          <p:cNvSpPr txBox="1"/>
          <p:nvPr/>
        </p:nvSpPr>
        <p:spPr>
          <a:xfrm>
            <a:off x="1966876" y="8876570"/>
            <a:ext cx="2949719" cy="381730"/>
          </a:xfrm>
          <a:prstGeom prst="rect">
            <a:avLst/>
          </a:prstGeom>
        </p:spPr>
        <p:txBody>
          <a:bodyPr lIns="0" tIns="0" rIns="0" bIns="0" rtlCol="0" anchor="t">
            <a:spAutoFit/>
          </a:bodyPr>
          <a:lstStyle/>
          <a:p>
            <a:pPr algn="l">
              <a:lnSpc>
                <a:spcPts val="3069"/>
              </a:lnSpc>
            </a:pPr>
            <a:r>
              <a:rPr lang="en-US" sz="2435" b="1" dirty="0">
                <a:solidFill>
                  <a:srgbClr val="000000"/>
                </a:solidFill>
                <a:latin typeface="Myriad Pro" panose="020B0503030403020204" pitchFamily="34" charset="0"/>
                <a:ea typeface="Neue Montreal Medium"/>
                <a:cs typeface="Neue Montreal Medium"/>
                <a:sym typeface="Neue Montreal Medium"/>
              </a:rPr>
              <a:t>yourcompany.com</a:t>
            </a:r>
          </a:p>
        </p:txBody>
      </p:sp>
      <p:sp>
        <p:nvSpPr>
          <p:cNvPr id="39" name="TextBox 39"/>
          <p:cNvSpPr txBox="1"/>
          <p:nvPr/>
        </p:nvSpPr>
        <p:spPr>
          <a:xfrm>
            <a:off x="1966876" y="8536927"/>
            <a:ext cx="1702094" cy="278075"/>
          </a:xfrm>
          <a:prstGeom prst="rect">
            <a:avLst/>
          </a:prstGeom>
        </p:spPr>
        <p:txBody>
          <a:bodyPr lIns="0" tIns="0" rIns="0" bIns="0" rtlCol="0" anchor="t">
            <a:spAutoFit/>
          </a:bodyPr>
          <a:lstStyle/>
          <a:p>
            <a:pPr algn="l">
              <a:lnSpc>
                <a:spcPts val="2205"/>
              </a:lnSpc>
            </a:pPr>
            <a:r>
              <a:rPr lang="en-US" sz="1750" b="1" dirty="0">
                <a:solidFill>
                  <a:srgbClr val="000000"/>
                </a:solidFill>
                <a:latin typeface="Myriad Pro" panose="020B0503030403020204" pitchFamily="34" charset="0"/>
                <a:ea typeface="Neue Montreal Medium"/>
                <a:cs typeface="Neue Montreal Medium"/>
                <a:sym typeface="Neue Montreal Medium"/>
              </a:rPr>
              <a:t>Website:</a:t>
            </a:r>
          </a:p>
        </p:txBody>
      </p:sp>
      <p:sp>
        <p:nvSpPr>
          <p:cNvPr id="40" name="TextBox 40"/>
          <p:cNvSpPr txBox="1"/>
          <p:nvPr/>
        </p:nvSpPr>
        <p:spPr>
          <a:xfrm>
            <a:off x="1966876" y="7872959"/>
            <a:ext cx="2784266" cy="379848"/>
          </a:xfrm>
          <a:prstGeom prst="rect">
            <a:avLst/>
          </a:prstGeom>
        </p:spPr>
        <p:txBody>
          <a:bodyPr wrap="square" lIns="0" tIns="0" rIns="0" bIns="0" rtlCol="0" anchor="t">
            <a:spAutoFit/>
          </a:bodyPr>
          <a:lstStyle/>
          <a:p>
            <a:pPr algn="l">
              <a:lnSpc>
                <a:spcPts val="3069"/>
              </a:lnSpc>
            </a:pPr>
            <a:r>
              <a:rPr lang="ru-RU" sz="2435" b="1" dirty="0">
                <a:solidFill>
                  <a:srgbClr val="000000"/>
                </a:solidFill>
                <a:latin typeface="Myriad Pro" panose="020B0503030403020204" pitchFamily="34" charset="0"/>
                <a:ea typeface="Neue Montreal Medium"/>
                <a:cs typeface="Neue Montreal Medium"/>
                <a:sym typeface="Neue Montreal Medium"/>
              </a:rPr>
              <a:t>+996 </a:t>
            </a:r>
            <a:r>
              <a:rPr lang="en-US" sz="2435" b="1" dirty="0">
                <a:solidFill>
                  <a:srgbClr val="000000"/>
                </a:solidFill>
                <a:latin typeface="Myriad Pro" panose="020B0503030403020204" pitchFamily="34" charset="0"/>
                <a:ea typeface="Neue Montreal Medium"/>
                <a:cs typeface="Neue Montreal Medium"/>
                <a:sym typeface="Neue Montreal Medium"/>
              </a:rPr>
              <a:t>XXX </a:t>
            </a:r>
            <a:r>
              <a:rPr lang="en-US" sz="2435" b="1" dirty="0" err="1">
                <a:solidFill>
                  <a:srgbClr val="000000"/>
                </a:solidFill>
                <a:latin typeface="Myriad Pro" panose="020B0503030403020204" pitchFamily="34" charset="0"/>
                <a:ea typeface="Neue Montreal Medium"/>
                <a:cs typeface="Neue Montreal Medium"/>
                <a:sym typeface="Neue Montreal Medium"/>
              </a:rPr>
              <a:t>XXX</a:t>
            </a:r>
            <a:r>
              <a:rPr lang="en-US" sz="2435" b="1" dirty="0">
                <a:solidFill>
                  <a:srgbClr val="000000"/>
                </a:solidFill>
                <a:latin typeface="Myriad Pro" panose="020B0503030403020204" pitchFamily="34" charset="0"/>
                <a:ea typeface="Neue Montreal Medium"/>
                <a:cs typeface="Neue Montreal Medium"/>
                <a:sym typeface="Neue Montreal Medium"/>
              </a:rPr>
              <a:t> </a:t>
            </a:r>
            <a:r>
              <a:rPr lang="en-US" sz="2435" b="1" dirty="0" err="1">
                <a:solidFill>
                  <a:srgbClr val="000000"/>
                </a:solidFill>
                <a:latin typeface="Myriad Pro" panose="020B0503030403020204" pitchFamily="34" charset="0"/>
                <a:ea typeface="Neue Montreal Medium"/>
                <a:cs typeface="Neue Montreal Medium"/>
                <a:sym typeface="Neue Montreal Medium"/>
              </a:rPr>
              <a:t>XXX</a:t>
            </a:r>
            <a:endParaRPr lang="en-US" sz="2435" b="1" dirty="0">
              <a:solidFill>
                <a:srgbClr val="000000"/>
              </a:solidFill>
              <a:latin typeface="Myriad Pro" panose="020B0503030403020204" pitchFamily="34" charset="0"/>
              <a:ea typeface="Neue Montreal Medium"/>
              <a:cs typeface="Neue Montreal Medium"/>
              <a:sym typeface="Neue Montreal Medium"/>
            </a:endParaRPr>
          </a:p>
        </p:txBody>
      </p:sp>
      <p:sp>
        <p:nvSpPr>
          <p:cNvPr id="41" name="TextBox 41"/>
          <p:cNvSpPr txBox="1"/>
          <p:nvPr/>
        </p:nvSpPr>
        <p:spPr>
          <a:xfrm>
            <a:off x="1966876" y="7531636"/>
            <a:ext cx="2601423" cy="278075"/>
          </a:xfrm>
          <a:prstGeom prst="rect">
            <a:avLst/>
          </a:prstGeom>
        </p:spPr>
        <p:txBody>
          <a:bodyPr lIns="0" tIns="0" rIns="0" bIns="0" rtlCol="0" anchor="t">
            <a:spAutoFit/>
          </a:bodyPr>
          <a:lstStyle/>
          <a:p>
            <a:pPr algn="l">
              <a:lnSpc>
                <a:spcPts val="2205"/>
              </a:lnSpc>
            </a:pPr>
            <a:r>
              <a:rPr lang="en-US" sz="1750" b="1" dirty="0">
                <a:solidFill>
                  <a:srgbClr val="000000"/>
                </a:solidFill>
                <a:latin typeface="Myriad Pro" panose="020B0503030403020204" pitchFamily="34" charset="0"/>
                <a:ea typeface="Neue Montreal Medium"/>
                <a:cs typeface="Neue Montreal Medium"/>
                <a:sym typeface="Neue Montreal Medium"/>
              </a:rPr>
              <a:t>Phone</a:t>
            </a:r>
            <a:r>
              <a:rPr lang="ru-RU" sz="1750" b="1" dirty="0">
                <a:solidFill>
                  <a:srgbClr val="000000"/>
                </a:solidFill>
                <a:latin typeface="Myriad Pro" panose="020B0503030403020204" pitchFamily="34" charset="0"/>
                <a:ea typeface="Neue Montreal Medium"/>
                <a:cs typeface="Neue Montreal Medium"/>
                <a:sym typeface="Neue Montreal Medium"/>
              </a:rPr>
              <a:t>:</a:t>
            </a:r>
            <a:endParaRPr lang="en-US" sz="1750" b="1" dirty="0">
              <a:solidFill>
                <a:srgbClr val="000000"/>
              </a:solidFill>
              <a:latin typeface="Myriad Pro" panose="020B0503030403020204" pitchFamily="34" charset="0"/>
              <a:ea typeface="Neue Montreal Medium"/>
              <a:cs typeface="Neue Montreal Medium"/>
              <a:sym typeface="Neue Montreal Medium"/>
            </a:endParaRPr>
          </a:p>
        </p:txBody>
      </p:sp>
      <p:sp>
        <p:nvSpPr>
          <p:cNvPr id="42" name="Freeform 42"/>
          <p:cNvSpPr/>
          <p:nvPr/>
        </p:nvSpPr>
        <p:spPr>
          <a:xfrm>
            <a:off x="1028700" y="8650184"/>
            <a:ext cx="544621" cy="544621"/>
          </a:xfrm>
          <a:custGeom>
            <a:avLst/>
            <a:gdLst/>
            <a:ahLst/>
            <a:cxnLst/>
            <a:rect l="l" t="t" r="r" b="b"/>
            <a:pathLst>
              <a:path w="544621" h="544621">
                <a:moveTo>
                  <a:pt x="0" y="0"/>
                </a:moveTo>
                <a:lnTo>
                  <a:pt x="544621" y="0"/>
                </a:lnTo>
                <a:lnTo>
                  <a:pt x="544621" y="544621"/>
                </a:lnTo>
                <a:lnTo>
                  <a:pt x="0" y="544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3" name="Freeform 43"/>
          <p:cNvSpPr/>
          <p:nvPr/>
        </p:nvSpPr>
        <p:spPr>
          <a:xfrm>
            <a:off x="5147456" y="8731450"/>
            <a:ext cx="539104" cy="382090"/>
          </a:xfrm>
          <a:custGeom>
            <a:avLst/>
            <a:gdLst/>
            <a:ahLst/>
            <a:cxnLst/>
            <a:rect l="l" t="t" r="r" b="b"/>
            <a:pathLst>
              <a:path w="539104" h="382090">
                <a:moveTo>
                  <a:pt x="0" y="0"/>
                </a:moveTo>
                <a:lnTo>
                  <a:pt x="539104" y="0"/>
                </a:lnTo>
                <a:lnTo>
                  <a:pt x="539104" y="382090"/>
                </a:lnTo>
                <a:lnTo>
                  <a:pt x="0" y="3820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44" name="Freeform 44"/>
          <p:cNvSpPr/>
          <p:nvPr/>
        </p:nvSpPr>
        <p:spPr>
          <a:xfrm>
            <a:off x="16758334" y="9045288"/>
            <a:ext cx="684195" cy="287362"/>
          </a:xfrm>
          <a:custGeom>
            <a:avLst/>
            <a:gdLst/>
            <a:ahLst/>
            <a:cxnLst/>
            <a:rect l="l" t="t" r="r" b="b"/>
            <a:pathLst>
              <a:path w="684195" h="287362">
                <a:moveTo>
                  <a:pt x="0" y="0"/>
                </a:moveTo>
                <a:lnTo>
                  <a:pt x="684195" y="0"/>
                </a:lnTo>
                <a:lnTo>
                  <a:pt x="684195" y="287362"/>
                </a:lnTo>
                <a:lnTo>
                  <a:pt x="0" y="2873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5" name="TextBox 34">
            <a:extLst>
              <a:ext uri="{FF2B5EF4-FFF2-40B4-BE49-F238E27FC236}">
                <a16:creationId xmlns:a16="http://schemas.microsoft.com/office/drawing/2014/main" id="{D5312FB3-216A-D249-ED05-C08516D1669A}"/>
              </a:ext>
            </a:extLst>
          </p:cNvPr>
          <p:cNvSpPr txBox="1"/>
          <p:nvPr/>
        </p:nvSpPr>
        <p:spPr>
          <a:xfrm>
            <a:off x="1106988" y="5698926"/>
            <a:ext cx="6036918" cy="379848"/>
          </a:xfrm>
          <a:prstGeom prst="rect">
            <a:avLst/>
          </a:prstGeom>
        </p:spPr>
        <p:txBody>
          <a:bodyPr wrap="square" lIns="0" tIns="0" rIns="0" bIns="0" rtlCol="0" anchor="t">
            <a:spAutoFit/>
          </a:bodyPr>
          <a:lstStyle/>
          <a:p>
            <a:pPr algn="l">
              <a:lnSpc>
                <a:spcPts val="3069"/>
              </a:lnSpc>
            </a:pPr>
            <a:r>
              <a:rPr lang="en-US" sz="2435" b="1" dirty="0">
                <a:solidFill>
                  <a:srgbClr val="000000"/>
                </a:solidFill>
                <a:latin typeface="Myriad Pro" panose="020B0503030403020204" pitchFamily="34" charset="0"/>
                <a:ea typeface="Neue Montreal Medium"/>
                <a:cs typeface="Neue Montreal Medium"/>
                <a:sym typeface="Neue Montreal Medium"/>
              </a:rPr>
              <a:t>Ivan </a:t>
            </a:r>
            <a:r>
              <a:rPr lang="en-US" sz="2435" b="1" dirty="0" err="1">
                <a:solidFill>
                  <a:srgbClr val="000000"/>
                </a:solidFill>
                <a:latin typeface="Myriad Pro" panose="020B0503030403020204" pitchFamily="34" charset="0"/>
                <a:ea typeface="Neue Montreal Medium"/>
                <a:cs typeface="Neue Montreal Medium"/>
                <a:sym typeface="Neue Montreal Medium"/>
              </a:rPr>
              <a:t>Ianov</a:t>
            </a:r>
            <a:r>
              <a:rPr lang="ru-RU" sz="2435" b="1" dirty="0">
                <a:solidFill>
                  <a:srgbClr val="000000"/>
                </a:solidFill>
                <a:latin typeface="Myriad Pro" panose="020B0503030403020204" pitchFamily="34" charset="0"/>
                <a:ea typeface="Neue Montreal Medium"/>
                <a:cs typeface="Neue Montreal Medium"/>
                <a:sym typeface="Neue Montreal Medium"/>
              </a:rPr>
              <a:t>, </a:t>
            </a:r>
            <a:r>
              <a:rPr lang="en-US" sz="2435" dirty="0">
                <a:solidFill>
                  <a:srgbClr val="000000"/>
                </a:solidFill>
                <a:latin typeface="Myriad Pro" panose="020B0503030403020204" pitchFamily="34" charset="0"/>
                <a:ea typeface="Neue Montreal Medium"/>
                <a:cs typeface="Neue Montreal Medium"/>
                <a:sym typeface="Neue Montreal Medium"/>
              </a:rPr>
              <a:t>Project Manager</a:t>
            </a:r>
          </a:p>
        </p:txBody>
      </p:sp>
      <p:pic>
        <p:nvPicPr>
          <p:cNvPr id="46" name="Рисунок 45" descr="Изображение выглядит как текст, снимок экрана, Шрифт, пульт дистанционного управления&#10;&#10;Содержимое, созданное искусственным интеллектом, может быть неверным.">
            <a:extLst>
              <a:ext uri="{FF2B5EF4-FFF2-40B4-BE49-F238E27FC236}">
                <a16:creationId xmlns:a16="http://schemas.microsoft.com/office/drawing/2014/main" id="{07848BCB-91E2-20B7-22E9-D8D15592E750}"/>
              </a:ext>
            </a:extLst>
          </p:cNvPr>
          <p:cNvPicPr>
            <a:picLocks noChangeAspect="1"/>
          </p:cNvPicPr>
          <p:nvPr/>
        </p:nvPicPr>
        <p:blipFill>
          <a:blip r:embed="rId18" cstate="print">
            <a:extLst>
              <a:ext uri="{28A0092B-C50C-407E-A947-70E740481C1C}">
                <a14:useLocalDpi xmlns:a14="http://schemas.microsoft.com/office/drawing/2010/main" val="0"/>
              </a:ext>
            </a:extLst>
          </a:blip>
          <a:srcRect l="14377" t="33441" r="36515" b="50035"/>
          <a:stretch>
            <a:fillRect/>
          </a:stretch>
        </p:blipFill>
        <p:spPr>
          <a:xfrm>
            <a:off x="1068462" y="638765"/>
            <a:ext cx="2635614" cy="125438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TotalTime>
  <Words>435</Words>
  <Application>Microsoft Office PowerPoint</Application>
  <PresentationFormat>Произвольный</PresentationFormat>
  <Paragraphs>93</Paragraphs>
  <Slides>9</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9</vt:i4>
      </vt:variant>
    </vt:vector>
  </HeadingPairs>
  <TitlesOfParts>
    <vt:vector size="13" baseType="lpstr">
      <vt:lpstr>Myriad Pro</vt:lpstr>
      <vt:lpstr>Arial</vt:lpstr>
      <vt:lpstr>Calibri</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Green Modern Agriculture Company Profile Presentation</dc:title>
  <dc:creator>Кутман Усенов</dc:creator>
  <cp:lastModifiedBy>Кутман Усенов</cp:lastModifiedBy>
  <cp:revision>5</cp:revision>
  <dcterms:created xsi:type="dcterms:W3CDTF">2006-08-16T00:00:00Z</dcterms:created>
  <dcterms:modified xsi:type="dcterms:W3CDTF">2025-09-23T12:16:24Z</dcterms:modified>
  <dc:identifier>DAGy7u8hy7I</dc:identifier>
</cp:coreProperties>
</file>