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63" r:id="rId5"/>
    <p:sldId id="262" r:id="rId6"/>
    <p:sldId id="264" r:id="rId7"/>
    <p:sldId id="258" r:id="rId8"/>
    <p:sldId id="265" r:id="rId9"/>
  </p:sldIdLst>
  <p:sldSz cx="18288000" cy="10287000"/>
  <p:notesSz cx="6858000" cy="9144000"/>
  <p:embeddedFontLst>
    <p:embeddedFont>
      <p:font typeface="Myriad Pro" panose="020B0503030403020204" pitchFamily="34" charset="0"/>
      <p:regular r:id="rId10"/>
      <p:bold r:id="rId11"/>
      <p:italic r:id="rId12"/>
      <p:boldItalic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946" y="1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190" y="-2937"/>
            <a:ext cx="4739770" cy="10289937"/>
            <a:chOff x="0" y="0"/>
            <a:chExt cx="167625" cy="363911"/>
          </a:xfrm>
        </p:grpSpPr>
        <p:sp>
          <p:nvSpPr>
            <p:cNvPr id="3" name="Freeform 3"/>
            <p:cNvSpPr/>
            <p:nvPr/>
          </p:nvSpPr>
          <p:spPr>
            <a:xfrm>
              <a:off x="0" y="0"/>
              <a:ext cx="167625" cy="363911"/>
            </a:xfrm>
            <a:custGeom>
              <a:avLst/>
              <a:gdLst/>
              <a:ahLst/>
              <a:cxnLst/>
              <a:rect l="l" t="t" r="r" b="b"/>
              <a:pathLst>
                <a:path w="167625" h="363911">
                  <a:moveTo>
                    <a:pt x="0" y="0"/>
                  </a:moveTo>
                  <a:lnTo>
                    <a:pt x="167625" y="0"/>
                  </a:lnTo>
                  <a:lnTo>
                    <a:pt x="167625" y="363911"/>
                  </a:lnTo>
                  <a:lnTo>
                    <a:pt x="0" y="363911"/>
                  </a:lnTo>
                  <a:close/>
                </a:path>
              </a:pathLst>
            </a:custGeom>
            <a:solidFill>
              <a:srgbClr val="FFC105"/>
            </a:solidFill>
          </p:spPr>
        </p:sp>
        <p:sp>
          <p:nvSpPr>
            <p:cNvPr id="4" name="TextBox 4"/>
            <p:cNvSpPr txBox="1"/>
            <p:nvPr/>
          </p:nvSpPr>
          <p:spPr>
            <a:xfrm>
              <a:off x="0" y="-38100"/>
              <a:ext cx="167625" cy="402011"/>
            </a:xfrm>
            <a:prstGeom prst="rect">
              <a:avLst/>
            </a:prstGeom>
          </p:spPr>
          <p:txBody>
            <a:bodyPr lIns="378316" tIns="378316" rIns="378316" bIns="378316" rtlCol="0" anchor="ctr"/>
            <a:lstStyle/>
            <a:p>
              <a:pPr algn="ctr">
                <a:lnSpc>
                  <a:spcPts val="2660"/>
                </a:lnSpc>
              </a:pPr>
              <a:endParaRPr>
                <a:latin typeface="Myriad Pro" panose="020B0503030403020204" pitchFamily="34" charset="0"/>
              </a:endParaRPr>
            </a:p>
          </p:txBody>
        </p:sp>
      </p:grpSp>
      <p:grpSp>
        <p:nvGrpSpPr>
          <p:cNvPr id="5" name="Group 5"/>
          <p:cNvGrpSpPr/>
          <p:nvPr/>
        </p:nvGrpSpPr>
        <p:grpSpPr>
          <a:xfrm>
            <a:off x="11727575" y="-1323552"/>
            <a:ext cx="5272083" cy="6134788"/>
            <a:chOff x="0" y="0"/>
            <a:chExt cx="698500" cy="812800"/>
          </a:xfrm>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
              <a:stretch>
                <a:fillRect l="-37163" r="-37163"/>
              </a:stretch>
            </a:blipFill>
            <a:ln w="142875" cap="sq">
              <a:solidFill>
                <a:srgbClr val="FFFFFF"/>
              </a:solidFill>
              <a:prstDash val="solid"/>
              <a:miter/>
            </a:ln>
          </p:spPr>
        </p:sp>
      </p:grpSp>
      <p:grpSp>
        <p:nvGrpSpPr>
          <p:cNvPr id="7" name="Group 7"/>
          <p:cNvGrpSpPr/>
          <p:nvPr/>
        </p:nvGrpSpPr>
        <p:grpSpPr>
          <a:xfrm>
            <a:off x="14600948" y="3515402"/>
            <a:ext cx="5177092" cy="6024253"/>
            <a:chOff x="0" y="0"/>
            <a:chExt cx="698500" cy="812800"/>
          </a:xfrm>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l="-37163" r="-37163"/>
              </a:stretch>
            </a:blipFill>
            <a:ln w="142875" cap="sq">
              <a:solidFill>
                <a:srgbClr val="FFFFFF"/>
              </a:solidFill>
              <a:prstDash val="solid"/>
              <a:miter/>
            </a:ln>
          </p:spPr>
        </p:sp>
      </p:grpSp>
      <p:grpSp>
        <p:nvGrpSpPr>
          <p:cNvPr id="9" name="Group 9"/>
          <p:cNvGrpSpPr/>
          <p:nvPr/>
        </p:nvGrpSpPr>
        <p:grpSpPr>
          <a:xfrm>
            <a:off x="8952339" y="3515402"/>
            <a:ext cx="5177092" cy="6024253"/>
            <a:chOff x="0" y="0"/>
            <a:chExt cx="698500" cy="812800"/>
          </a:xfrm>
        </p:grpSpPr>
        <p:sp>
          <p:nvSpPr>
            <p:cNvPr id="10" name="Freeform 1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l="-37327" r="-37327"/>
              </a:stretch>
            </a:blipFill>
            <a:ln w="142875" cap="sq">
              <a:solidFill>
                <a:srgbClr val="FFFFFF"/>
              </a:solidFill>
              <a:prstDash val="solid"/>
              <a:miter/>
            </a:ln>
          </p:spPr>
        </p:sp>
      </p:grpSp>
      <p:grpSp>
        <p:nvGrpSpPr>
          <p:cNvPr id="11" name="Group 11"/>
          <p:cNvGrpSpPr/>
          <p:nvPr/>
        </p:nvGrpSpPr>
        <p:grpSpPr>
          <a:xfrm>
            <a:off x="-217820" y="2346550"/>
            <a:ext cx="1146879" cy="985599"/>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3" name="TextBox 13"/>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grpSp>
        <p:nvGrpSpPr>
          <p:cNvPr id="14" name="Group 14"/>
          <p:cNvGrpSpPr/>
          <p:nvPr/>
        </p:nvGrpSpPr>
        <p:grpSpPr>
          <a:xfrm>
            <a:off x="-585982" y="-465834"/>
            <a:ext cx="1146879" cy="985599"/>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6" name="TextBox 16"/>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grpSp>
        <p:nvGrpSpPr>
          <p:cNvPr id="17" name="Group 17"/>
          <p:cNvGrpSpPr/>
          <p:nvPr/>
        </p:nvGrpSpPr>
        <p:grpSpPr>
          <a:xfrm>
            <a:off x="9682225" y="-465835"/>
            <a:ext cx="1146879" cy="985599"/>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9" name="TextBox 19"/>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sp>
        <p:nvSpPr>
          <p:cNvPr id="20" name="TextBox 20"/>
          <p:cNvSpPr txBox="1"/>
          <p:nvPr/>
        </p:nvSpPr>
        <p:spPr>
          <a:xfrm>
            <a:off x="1028701" y="2403772"/>
            <a:ext cx="7901980" cy="3693319"/>
          </a:xfrm>
          <a:prstGeom prst="rect">
            <a:avLst/>
          </a:prstGeom>
        </p:spPr>
        <p:txBody>
          <a:bodyPr wrap="square" lIns="0" tIns="0" rIns="0" bIns="0" rtlCol="0" anchor="t">
            <a:spAutoFit/>
          </a:bodyPr>
          <a:lstStyle/>
          <a:p>
            <a:pPr algn="l"/>
            <a:r>
              <a:rPr lang="en-US" sz="2400" dirty="0">
                <a:solidFill>
                  <a:srgbClr val="000000"/>
                </a:solidFill>
                <a:latin typeface="Myriad Pro" panose="020B0503030403020204" pitchFamily="34" charset="0"/>
                <a:ea typeface="Raleway Bold"/>
                <a:cs typeface="Raleway Bold"/>
                <a:sym typeface="Raleway Bold"/>
              </a:rPr>
              <a:t>Slogan</a:t>
            </a:r>
            <a:r>
              <a:rPr lang="ru-RU" sz="2400" dirty="0">
                <a:solidFill>
                  <a:srgbClr val="000000"/>
                </a:solidFill>
                <a:latin typeface="Myriad Pro" panose="020B0503030403020204" pitchFamily="34" charset="0"/>
                <a:ea typeface="Raleway Bold"/>
                <a:cs typeface="Raleway Bold"/>
                <a:sym typeface="Raleway Bold"/>
              </a:rPr>
              <a:t>:</a:t>
            </a:r>
            <a:endParaRPr lang="en-US" sz="2400" dirty="0">
              <a:solidFill>
                <a:srgbClr val="000000"/>
              </a:solidFill>
              <a:latin typeface="Myriad Pro" panose="020B0503030403020204" pitchFamily="34" charset="0"/>
              <a:ea typeface="Raleway Bold"/>
              <a:cs typeface="Raleway Bold"/>
              <a:sym typeface="Raleway Bold"/>
            </a:endParaRPr>
          </a:p>
          <a:p>
            <a:pPr algn="l"/>
            <a:r>
              <a:rPr lang="en-US" sz="7200" b="1" dirty="0">
                <a:solidFill>
                  <a:srgbClr val="000000"/>
                </a:solidFill>
                <a:latin typeface="Myriad Pro" panose="020B0503030403020204" pitchFamily="34" charset="0"/>
                <a:ea typeface="Raleway Bold"/>
                <a:cs typeface="Raleway Bold"/>
                <a:sym typeface="Raleway Bold"/>
              </a:rPr>
              <a:t>100% Natural Honey from Beekeepers</a:t>
            </a:r>
            <a:endParaRPr lang="ru-RU" sz="7200" b="1" dirty="0">
              <a:solidFill>
                <a:srgbClr val="000000"/>
              </a:solidFill>
              <a:latin typeface="Myriad Pro" panose="020B0503030403020204" pitchFamily="34" charset="0"/>
              <a:ea typeface="Raleway Bold"/>
              <a:cs typeface="Raleway Bold"/>
              <a:sym typeface="Raleway Bold"/>
            </a:endParaRPr>
          </a:p>
        </p:txBody>
      </p:sp>
      <p:sp>
        <p:nvSpPr>
          <p:cNvPr id="21" name="TextBox 21"/>
          <p:cNvSpPr txBox="1"/>
          <p:nvPr/>
        </p:nvSpPr>
        <p:spPr>
          <a:xfrm>
            <a:off x="1028700" y="7085700"/>
            <a:ext cx="10023234" cy="769441"/>
          </a:xfrm>
          <a:prstGeom prst="rect">
            <a:avLst/>
          </a:prstGeom>
        </p:spPr>
        <p:txBody>
          <a:bodyPr lIns="0" tIns="0" rIns="0" bIns="0" rtlCol="0" anchor="t">
            <a:spAutoFit/>
          </a:bodyPr>
          <a:lstStyle/>
          <a:p>
            <a:pPr algn="l">
              <a:lnSpc>
                <a:spcPts val="3000"/>
              </a:lnSpc>
            </a:pPr>
            <a:r>
              <a:rPr lang="en-US" sz="2500" b="1" dirty="0">
                <a:solidFill>
                  <a:srgbClr val="000000"/>
                </a:solidFill>
                <a:latin typeface="Myriad Pro" panose="020B0503030403020204" pitchFamily="34" charset="0"/>
                <a:ea typeface="Raleway Bold"/>
                <a:cs typeface="Raleway Bold"/>
                <a:sym typeface="Raleway Bold"/>
              </a:rPr>
              <a:t>Company Name</a:t>
            </a:r>
          </a:p>
          <a:p>
            <a:pPr algn="l">
              <a:lnSpc>
                <a:spcPts val="3000"/>
              </a:lnSpc>
            </a:pPr>
            <a:r>
              <a:rPr lang="en-US" sz="2500" dirty="0">
                <a:solidFill>
                  <a:srgbClr val="000000"/>
                </a:solidFill>
                <a:latin typeface="Myriad Pro" panose="020B0503030403020204" pitchFamily="34" charset="0"/>
                <a:ea typeface="Raleway Bold"/>
                <a:cs typeface="Raleway Bold"/>
                <a:sym typeface="Raleway Bold"/>
              </a:rPr>
              <a:t>Country of Origin</a:t>
            </a:r>
          </a:p>
        </p:txBody>
      </p:sp>
      <p:sp>
        <p:nvSpPr>
          <p:cNvPr id="23" name="TextBox 23"/>
          <p:cNvSpPr txBox="1"/>
          <p:nvPr/>
        </p:nvSpPr>
        <p:spPr>
          <a:xfrm>
            <a:off x="1028700" y="8828206"/>
            <a:ext cx="7447389" cy="400050"/>
          </a:xfrm>
          <a:prstGeom prst="rect">
            <a:avLst/>
          </a:prstGeom>
        </p:spPr>
        <p:txBody>
          <a:bodyPr lIns="0" tIns="0" rIns="0" bIns="0" rtlCol="0" anchor="t">
            <a:spAutoFit/>
          </a:bodyPr>
          <a:lstStyle/>
          <a:p>
            <a:pPr algn="l">
              <a:lnSpc>
                <a:spcPts val="3000"/>
              </a:lnSpc>
            </a:pPr>
            <a:r>
              <a:rPr lang="en-US" sz="2500" dirty="0">
                <a:solidFill>
                  <a:srgbClr val="000000"/>
                </a:solidFill>
                <a:latin typeface="Myriad Pro" panose="020B0503030403020204" pitchFamily="34" charset="0"/>
                <a:ea typeface="Raleway"/>
                <a:cs typeface="Raleway"/>
                <a:sym typeface="Raleway"/>
              </a:rPr>
              <a:t>www.yourcompany.com</a:t>
            </a:r>
          </a:p>
        </p:txBody>
      </p:sp>
      <p:sp>
        <p:nvSpPr>
          <p:cNvPr id="24" name="Freeform 24"/>
          <p:cNvSpPr/>
          <p:nvPr/>
        </p:nvSpPr>
        <p:spPr>
          <a:xfrm>
            <a:off x="6657938" y="8668176"/>
            <a:ext cx="975594" cy="871479"/>
          </a:xfrm>
          <a:custGeom>
            <a:avLst/>
            <a:gdLst/>
            <a:ahLst/>
            <a:cxnLst/>
            <a:rect l="l" t="t" r="r" b="b"/>
            <a:pathLst>
              <a:path w="975594" h="871479">
                <a:moveTo>
                  <a:pt x="0" y="0"/>
                </a:moveTo>
                <a:lnTo>
                  <a:pt x="975594" y="0"/>
                </a:lnTo>
                <a:lnTo>
                  <a:pt x="975594" y="871479"/>
                </a:lnTo>
                <a:lnTo>
                  <a:pt x="0" y="871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7" name="Группа 26">
            <a:extLst>
              <a:ext uri="{FF2B5EF4-FFF2-40B4-BE49-F238E27FC236}">
                <a16:creationId xmlns:a16="http://schemas.microsoft.com/office/drawing/2014/main" id="{A9186DBE-D1D1-D65B-678A-1A17FDFBBAD9}"/>
              </a:ext>
            </a:extLst>
          </p:cNvPr>
          <p:cNvGrpSpPr/>
          <p:nvPr/>
        </p:nvGrpSpPr>
        <p:grpSpPr>
          <a:xfrm>
            <a:off x="1012026" y="467196"/>
            <a:ext cx="2590800" cy="1121727"/>
            <a:chOff x="4343400" y="745173"/>
            <a:chExt cx="3290132" cy="1347200"/>
          </a:xfrm>
        </p:grpSpPr>
        <p:sp>
          <p:nvSpPr>
            <p:cNvPr id="22" name="Прямоугольник: скругленные углы 21">
              <a:extLst>
                <a:ext uri="{FF2B5EF4-FFF2-40B4-BE49-F238E27FC236}">
                  <a16:creationId xmlns:a16="http://schemas.microsoft.com/office/drawing/2014/main" id="{2FA6BB09-3DE5-FF5A-27F7-2D4877813B9F}"/>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TextBox 21">
              <a:extLst>
                <a:ext uri="{FF2B5EF4-FFF2-40B4-BE49-F238E27FC236}">
                  <a16:creationId xmlns:a16="http://schemas.microsoft.com/office/drawing/2014/main" id="{721BA73C-8702-6E2B-A3CF-70BB6B2F0F23}"/>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37870" y="5143500"/>
            <a:ext cx="1159329" cy="996298"/>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4" name="TextBox 4"/>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sp>
        <p:nvSpPr>
          <p:cNvPr id="5" name="TextBox 5"/>
          <p:cNvSpPr txBox="1"/>
          <p:nvPr/>
        </p:nvSpPr>
        <p:spPr>
          <a:xfrm>
            <a:off x="13061637" y="6776157"/>
            <a:ext cx="4316326" cy="1510735"/>
          </a:xfrm>
          <a:prstGeom prst="rect">
            <a:avLst/>
          </a:prstGeom>
        </p:spPr>
        <p:txBody>
          <a:bodyPr lIns="0" tIns="0" rIns="0" bIns="0" rtlCol="0" anchor="t">
            <a:spAutoFit/>
          </a:bodyPr>
          <a:lstStyle/>
          <a:p>
            <a:pPr algn="l">
              <a:lnSpc>
                <a:spcPts val="3000"/>
              </a:lnSpc>
            </a:pPr>
            <a:r>
              <a:rPr lang="en-US" sz="2000" dirty="0">
                <a:solidFill>
                  <a:srgbClr val="000000"/>
                </a:solidFill>
                <a:latin typeface="Myriad Pro" panose="020B0503030403020204" pitchFamily="34" charset="0"/>
                <a:ea typeface="Raleway"/>
                <a:cs typeface="Raleway"/>
                <a:sym typeface="Raleway"/>
              </a:rPr>
              <a:t>We take pride in our brand and production process — from hives in blooming fields to the packaging of the final product.</a:t>
            </a:r>
            <a:endParaRPr lang="ru-RU" sz="2000" dirty="0">
              <a:solidFill>
                <a:srgbClr val="000000"/>
              </a:solidFill>
              <a:latin typeface="Myriad Pro" panose="020B0503030403020204" pitchFamily="34" charset="0"/>
              <a:ea typeface="Raleway"/>
              <a:cs typeface="Raleway"/>
              <a:sym typeface="Raleway"/>
            </a:endParaRPr>
          </a:p>
        </p:txBody>
      </p:sp>
      <p:grpSp>
        <p:nvGrpSpPr>
          <p:cNvPr id="6" name="Group 6"/>
          <p:cNvGrpSpPr/>
          <p:nvPr/>
        </p:nvGrpSpPr>
        <p:grpSpPr>
          <a:xfrm>
            <a:off x="14730872" y="9579550"/>
            <a:ext cx="1159329" cy="996298"/>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8" name="TextBox 8"/>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grpSp>
        <p:nvGrpSpPr>
          <p:cNvPr id="9" name="Group 9"/>
          <p:cNvGrpSpPr/>
          <p:nvPr/>
        </p:nvGrpSpPr>
        <p:grpSpPr>
          <a:xfrm>
            <a:off x="17864265" y="8563295"/>
            <a:ext cx="1159329" cy="996298"/>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1" name="TextBox 11"/>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grpSp>
        <p:nvGrpSpPr>
          <p:cNvPr id="12" name="Group 12"/>
          <p:cNvGrpSpPr/>
          <p:nvPr/>
        </p:nvGrpSpPr>
        <p:grpSpPr>
          <a:xfrm>
            <a:off x="0" y="0"/>
            <a:ext cx="18288000" cy="5386714"/>
            <a:chOff x="0" y="0"/>
            <a:chExt cx="466033" cy="137270"/>
          </a:xfrm>
        </p:grpSpPr>
        <p:sp>
          <p:nvSpPr>
            <p:cNvPr id="13" name="Freeform 13"/>
            <p:cNvSpPr/>
            <p:nvPr/>
          </p:nvSpPr>
          <p:spPr>
            <a:xfrm>
              <a:off x="0" y="0"/>
              <a:ext cx="466033" cy="137270"/>
            </a:xfrm>
            <a:custGeom>
              <a:avLst/>
              <a:gdLst/>
              <a:ahLst/>
              <a:cxnLst/>
              <a:rect l="l" t="t" r="r" b="b"/>
              <a:pathLst>
                <a:path w="466033" h="137270">
                  <a:moveTo>
                    <a:pt x="0" y="0"/>
                  </a:moveTo>
                  <a:lnTo>
                    <a:pt x="466033" y="0"/>
                  </a:lnTo>
                  <a:lnTo>
                    <a:pt x="466033" y="137270"/>
                  </a:lnTo>
                  <a:lnTo>
                    <a:pt x="0" y="137270"/>
                  </a:lnTo>
                  <a:close/>
                </a:path>
              </a:pathLst>
            </a:custGeom>
            <a:blipFill>
              <a:blip r:embed="rId2"/>
              <a:stretch>
                <a:fillRect t="-76695" b="-41009"/>
              </a:stretch>
            </a:blipFill>
          </p:spPr>
        </p:sp>
      </p:grpSp>
      <p:sp>
        <p:nvSpPr>
          <p:cNvPr id="14" name="TextBox 14"/>
          <p:cNvSpPr txBox="1"/>
          <p:nvPr/>
        </p:nvSpPr>
        <p:spPr>
          <a:xfrm>
            <a:off x="544704" y="6759154"/>
            <a:ext cx="6062997" cy="2215991"/>
          </a:xfrm>
          <a:prstGeom prst="rect">
            <a:avLst/>
          </a:prstGeom>
        </p:spPr>
        <p:txBody>
          <a:bodyPr wrap="square" lIns="0" tIns="0" rIns="0" bIns="0" rtlCol="0" anchor="t">
            <a:spAutoFit/>
          </a:bodyPr>
          <a:lstStyle/>
          <a:p>
            <a:pPr algn="l"/>
            <a:r>
              <a:rPr lang="en-US" sz="2400" b="1" dirty="0">
                <a:solidFill>
                  <a:srgbClr val="000000"/>
                </a:solidFill>
                <a:latin typeface="Myriad Pro" panose="020B0503030403020204" pitchFamily="34" charset="0"/>
                <a:ea typeface="Raleway Bold"/>
                <a:cs typeface="Raleway Bold"/>
                <a:sym typeface="Raleway Bold"/>
              </a:rPr>
              <a:t>We are a producer of natural honey with many years of history. </a:t>
            </a:r>
            <a:r>
              <a:rPr lang="en-US" sz="2400" dirty="0">
                <a:solidFill>
                  <a:srgbClr val="000000"/>
                </a:solidFill>
                <a:latin typeface="Myriad Pro" panose="020B0503030403020204" pitchFamily="34" charset="0"/>
                <a:ea typeface="Raleway Bold"/>
                <a:cs typeface="Raleway Bold"/>
                <a:sym typeface="Raleway Bold"/>
              </a:rPr>
              <a:t>Our apiaries are located in ecologically clean regions, which allows us to produce high-quality honey. We specialize in different types of honey, offering a wide range of products.</a:t>
            </a:r>
            <a:endParaRPr lang="ru-RU" sz="2400" dirty="0">
              <a:solidFill>
                <a:srgbClr val="000000"/>
              </a:solidFill>
              <a:latin typeface="Myriad Pro" panose="020B0503030403020204" pitchFamily="34" charset="0"/>
              <a:ea typeface="Raleway Bold"/>
              <a:cs typeface="Raleway Bold"/>
              <a:sym typeface="Raleway Bold"/>
            </a:endParaRPr>
          </a:p>
        </p:txBody>
      </p:sp>
      <p:grpSp>
        <p:nvGrpSpPr>
          <p:cNvPr id="15" name="Group 15"/>
          <p:cNvGrpSpPr/>
          <p:nvPr/>
        </p:nvGrpSpPr>
        <p:grpSpPr>
          <a:xfrm>
            <a:off x="7062274" y="6816304"/>
            <a:ext cx="751619" cy="900216"/>
            <a:chOff x="0" y="0"/>
            <a:chExt cx="678632" cy="812800"/>
          </a:xfrm>
        </p:grpSpPr>
        <p:sp>
          <p:nvSpPr>
            <p:cNvPr id="16" name="Freeform 16"/>
            <p:cNvSpPr/>
            <p:nvPr/>
          </p:nvSpPr>
          <p:spPr>
            <a:xfrm>
              <a:off x="0" y="0"/>
              <a:ext cx="678632" cy="81280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FFC105"/>
            </a:solidFill>
          </p:spPr>
        </p:sp>
        <p:sp>
          <p:nvSpPr>
            <p:cNvPr id="17" name="TextBox 17"/>
            <p:cNvSpPr txBox="1"/>
            <p:nvPr/>
          </p:nvSpPr>
          <p:spPr>
            <a:xfrm>
              <a:off x="0" y="101600"/>
              <a:ext cx="678632" cy="5715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sp>
        <p:nvSpPr>
          <p:cNvPr id="21" name="TextBox 21"/>
          <p:cNvSpPr txBox="1"/>
          <p:nvPr/>
        </p:nvSpPr>
        <p:spPr>
          <a:xfrm>
            <a:off x="537447" y="6292654"/>
            <a:ext cx="6182660" cy="409279"/>
          </a:xfrm>
          <a:prstGeom prst="rect">
            <a:avLst/>
          </a:prstGeom>
        </p:spPr>
        <p:txBody>
          <a:bodyPr lIns="0" tIns="0" rIns="0" bIns="0" rtlCol="0" anchor="t">
            <a:spAutoFit/>
          </a:bodyPr>
          <a:lstStyle/>
          <a:p>
            <a:pPr algn="l">
              <a:lnSpc>
                <a:spcPts val="3000"/>
              </a:lnSpc>
            </a:pPr>
            <a:r>
              <a:rPr lang="en-US" sz="3600" b="1" dirty="0">
                <a:solidFill>
                  <a:srgbClr val="FFC105"/>
                </a:solidFill>
                <a:latin typeface="Myriad Pro" panose="020B0503030403020204" pitchFamily="34" charset="0"/>
                <a:ea typeface="Raleway Bold"/>
                <a:cs typeface="Raleway Bold"/>
                <a:sym typeface="Raleway Bold"/>
              </a:rPr>
              <a:t>About us</a:t>
            </a:r>
          </a:p>
        </p:txBody>
      </p:sp>
      <p:sp>
        <p:nvSpPr>
          <p:cNvPr id="22" name="TextBox 22"/>
          <p:cNvSpPr txBox="1"/>
          <p:nvPr/>
        </p:nvSpPr>
        <p:spPr>
          <a:xfrm>
            <a:off x="8052018" y="6759154"/>
            <a:ext cx="4197256" cy="420500"/>
          </a:xfrm>
          <a:prstGeom prst="rect">
            <a:avLst/>
          </a:prstGeom>
        </p:spPr>
        <p:txBody>
          <a:bodyPr wrap="square" lIns="0" tIns="0" rIns="0" bIns="0" rtlCol="0" anchor="t">
            <a:spAutoFit/>
          </a:bodyPr>
          <a:lstStyle/>
          <a:p>
            <a:pPr algn="just">
              <a:lnSpc>
                <a:spcPts val="3499"/>
              </a:lnSpc>
            </a:pPr>
            <a:r>
              <a:rPr lang="en-US" sz="2499" b="1" dirty="0">
                <a:solidFill>
                  <a:srgbClr val="000000"/>
                </a:solidFill>
                <a:latin typeface="Myriad Pro" panose="020B0503030403020204" pitchFamily="34" charset="0"/>
                <a:ea typeface="Raleway Bold"/>
                <a:cs typeface="Raleway Bold"/>
                <a:sym typeface="Raleway Bold"/>
              </a:rPr>
              <a:t>Export Geography</a:t>
            </a:r>
            <a:endParaRPr lang="ru-RU" sz="2499" b="1" dirty="0">
              <a:solidFill>
                <a:srgbClr val="000000"/>
              </a:solidFill>
              <a:latin typeface="Myriad Pro" panose="020B0503030403020204" pitchFamily="34" charset="0"/>
              <a:ea typeface="Raleway Bold"/>
              <a:cs typeface="Raleway Bold"/>
              <a:sym typeface="Raleway Bold"/>
            </a:endParaRPr>
          </a:p>
        </p:txBody>
      </p:sp>
      <p:sp>
        <p:nvSpPr>
          <p:cNvPr id="24" name="TextBox 24"/>
          <p:cNvSpPr txBox="1"/>
          <p:nvPr/>
        </p:nvSpPr>
        <p:spPr>
          <a:xfrm>
            <a:off x="8052018" y="7309318"/>
            <a:ext cx="4034226" cy="1510735"/>
          </a:xfrm>
          <a:prstGeom prst="rect">
            <a:avLst/>
          </a:prstGeom>
        </p:spPr>
        <p:txBody>
          <a:bodyPr lIns="0" tIns="0" rIns="0" bIns="0" rtlCol="0" anchor="t">
            <a:spAutoFit/>
          </a:bodyPr>
          <a:lstStyle/>
          <a:p>
            <a:pPr algn="l">
              <a:lnSpc>
                <a:spcPts val="3000"/>
              </a:lnSpc>
            </a:pPr>
            <a:r>
              <a:rPr lang="en-US" sz="2000" dirty="0">
                <a:solidFill>
                  <a:srgbClr val="000000"/>
                </a:solidFill>
                <a:latin typeface="Myriad Pro" panose="020B0503030403020204" pitchFamily="34" charset="0"/>
                <a:ea typeface="Raleway"/>
                <a:cs typeface="Raleway"/>
                <a:sym typeface="Raleway"/>
              </a:rPr>
              <a:t>Our products are exported to many countries worldwide, confirming their high quality and compliance with international standards.</a:t>
            </a:r>
            <a:endParaRPr lang="ru-RU" sz="2000" dirty="0">
              <a:solidFill>
                <a:srgbClr val="000000"/>
              </a:solidFill>
              <a:latin typeface="Myriad Pro" panose="020B0503030403020204" pitchFamily="34" charset="0"/>
              <a:ea typeface="Raleway"/>
              <a:cs typeface="Raleway"/>
              <a:sym typeface="Raleway"/>
            </a:endParaRPr>
          </a:p>
        </p:txBody>
      </p:sp>
      <p:grpSp>
        <p:nvGrpSpPr>
          <p:cNvPr id="28" name="Group 2">
            <a:extLst>
              <a:ext uri="{FF2B5EF4-FFF2-40B4-BE49-F238E27FC236}">
                <a16:creationId xmlns:a16="http://schemas.microsoft.com/office/drawing/2014/main" id="{7A2FF35B-487C-AEA6-8AE7-985DD15E50C7}"/>
              </a:ext>
            </a:extLst>
          </p:cNvPr>
          <p:cNvGrpSpPr/>
          <p:nvPr/>
        </p:nvGrpSpPr>
        <p:grpSpPr>
          <a:xfrm>
            <a:off x="13006990" y="603809"/>
            <a:ext cx="5281010" cy="6145176"/>
            <a:chOff x="0" y="0"/>
            <a:chExt cx="698500" cy="812800"/>
          </a:xfrm>
        </p:grpSpPr>
        <p:sp>
          <p:nvSpPr>
            <p:cNvPr id="29" name="Freeform 3">
              <a:extLst>
                <a:ext uri="{FF2B5EF4-FFF2-40B4-BE49-F238E27FC236}">
                  <a16:creationId xmlns:a16="http://schemas.microsoft.com/office/drawing/2014/main" id="{107E96C2-5E10-80E0-D8DE-9D8F60A99AA9}"/>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l="-13982" r="-61000"/>
              </a:stretch>
            </a:blipFill>
          </p:spPr>
        </p:sp>
      </p:grpSp>
      <p:grpSp>
        <p:nvGrpSpPr>
          <p:cNvPr id="18" name="Группа 17">
            <a:extLst>
              <a:ext uri="{FF2B5EF4-FFF2-40B4-BE49-F238E27FC236}">
                <a16:creationId xmlns:a16="http://schemas.microsoft.com/office/drawing/2014/main" id="{43B8750B-561B-E2FD-DC4D-464B26AE73E5}"/>
              </a:ext>
            </a:extLst>
          </p:cNvPr>
          <p:cNvGrpSpPr/>
          <p:nvPr/>
        </p:nvGrpSpPr>
        <p:grpSpPr>
          <a:xfrm>
            <a:off x="1012026" y="467196"/>
            <a:ext cx="2590800" cy="1121727"/>
            <a:chOff x="4343400" y="745173"/>
            <a:chExt cx="3290132" cy="1347200"/>
          </a:xfrm>
        </p:grpSpPr>
        <p:sp>
          <p:nvSpPr>
            <p:cNvPr id="19" name="Прямоугольник: скругленные углы 18">
              <a:extLst>
                <a:ext uri="{FF2B5EF4-FFF2-40B4-BE49-F238E27FC236}">
                  <a16:creationId xmlns:a16="http://schemas.microsoft.com/office/drawing/2014/main" id="{34330C38-7383-EB6E-A46A-D264AFAB6F2B}"/>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Box 21">
              <a:extLst>
                <a:ext uri="{FF2B5EF4-FFF2-40B4-BE49-F238E27FC236}">
                  <a16:creationId xmlns:a16="http://schemas.microsoft.com/office/drawing/2014/main" id="{F945EF5E-DB63-243F-86DD-A6C2E825B294}"/>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60289" y="407457"/>
            <a:ext cx="4578754" cy="5328005"/>
            <a:chOff x="0" y="0"/>
            <a:chExt cx="698500" cy="812800"/>
          </a:xfrm>
        </p:grpSpPr>
        <p:sp>
          <p:nvSpPr>
            <p:cNvPr id="3" name="Freeform 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
              <a:stretch>
                <a:fillRect l="-37327" r="-37327"/>
              </a:stretch>
            </a:blipFill>
          </p:spPr>
        </p:sp>
      </p:grpSp>
      <p:grpSp>
        <p:nvGrpSpPr>
          <p:cNvPr id="4" name="Group 4"/>
          <p:cNvGrpSpPr/>
          <p:nvPr/>
        </p:nvGrpSpPr>
        <p:grpSpPr>
          <a:xfrm>
            <a:off x="13296918" y="4551538"/>
            <a:ext cx="4578754" cy="5328005"/>
            <a:chOff x="0" y="0"/>
            <a:chExt cx="698500" cy="812800"/>
          </a:xfrm>
        </p:grpSpPr>
        <p:sp>
          <p:nvSpPr>
            <p:cNvPr id="5" name="Freeform 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l="-37327" r="-37327"/>
              </a:stretch>
            </a:blipFill>
          </p:spPr>
        </p:sp>
      </p:grpSp>
      <p:grpSp>
        <p:nvGrpSpPr>
          <p:cNvPr id="6" name="Group 6"/>
          <p:cNvGrpSpPr/>
          <p:nvPr/>
        </p:nvGrpSpPr>
        <p:grpSpPr>
          <a:xfrm>
            <a:off x="8416579" y="4551538"/>
            <a:ext cx="4578754" cy="5328005"/>
            <a:chOff x="0" y="0"/>
            <a:chExt cx="698500" cy="812800"/>
          </a:xfrm>
        </p:grpSpPr>
        <p:sp>
          <p:nvSpPr>
            <p:cNvPr id="7" name="Freeform 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l="-37327" r="-37327"/>
              </a:stretch>
            </a:blipFill>
          </p:spPr>
        </p:sp>
      </p:grpSp>
      <p:grpSp>
        <p:nvGrpSpPr>
          <p:cNvPr id="8" name="Group 8"/>
          <p:cNvGrpSpPr/>
          <p:nvPr/>
        </p:nvGrpSpPr>
        <p:grpSpPr>
          <a:xfrm>
            <a:off x="11355723" y="983962"/>
            <a:ext cx="3587886" cy="4174994"/>
            <a:chOff x="0" y="0"/>
            <a:chExt cx="698500" cy="812800"/>
          </a:xfrm>
        </p:grpSpPr>
        <p:sp>
          <p:nvSpPr>
            <p:cNvPr id="9" name="Freeform 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105">
                <a:alpha val="74902"/>
              </a:srgbClr>
            </a:solidFill>
          </p:spPr>
        </p:sp>
        <p:sp>
          <p:nvSpPr>
            <p:cNvPr id="10" name="TextBox 10"/>
            <p:cNvSpPr txBox="1"/>
            <p:nvPr/>
          </p:nvSpPr>
          <p:spPr>
            <a:xfrm>
              <a:off x="0" y="101600"/>
              <a:ext cx="698500" cy="571500"/>
            </a:xfrm>
            <a:prstGeom prst="rect">
              <a:avLst/>
            </a:prstGeom>
          </p:spPr>
          <p:txBody>
            <a:bodyPr lIns="280479" tIns="280479" rIns="280479" bIns="280479" rtlCol="0" anchor="ctr"/>
            <a:lstStyle/>
            <a:p>
              <a:pPr algn="ctr">
                <a:lnSpc>
                  <a:spcPts val="2659"/>
                </a:lnSpc>
              </a:pPr>
              <a:endParaRPr>
                <a:latin typeface="Myriad Pro" panose="020B0503030403020204" pitchFamily="34" charset="0"/>
              </a:endParaRPr>
            </a:p>
          </p:txBody>
        </p:sp>
      </p:grpSp>
      <p:grpSp>
        <p:nvGrpSpPr>
          <p:cNvPr id="11" name="Group 11"/>
          <p:cNvGrpSpPr/>
          <p:nvPr/>
        </p:nvGrpSpPr>
        <p:grpSpPr>
          <a:xfrm>
            <a:off x="13792352" y="5128043"/>
            <a:ext cx="3587886" cy="4174994"/>
            <a:chOff x="0" y="0"/>
            <a:chExt cx="698500" cy="812800"/>
          </a:xfrm>
        </p:grpSpPr>
        <p:sp>
          <p:nvSpPr>
            <p:cNvPr id="12" name="Freeform 1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105">
                <a:alpha val="74902"/>
              </a:srgbClr>
            </a:solidFill>
          </p:spPr>
        </p:sp>
        <p:sp>
          <p:nvSpPr>
            <p:cNvPr id="13" name="TextBox 13"/>
            <p:cNvSpPr txBox="1"/>
            <p:nvPr/>
          </p:nvSpPr>
          <p:spPr>
            <a:xfrm>
              <a:off x="0" y="101600"/>
              <a:ext cx="698500" cy="571500"/>
            </a:xfrm>
            <a:prstGeom prst="rect">
              <a:avLst/>
            </a:prstGeom>
          </p:spPr>
          <p:txBody>
            <a:bodyPr lIns="280479" tIns="280479" rIns="280479" bIns="280479" rtlCol="0" anchor="ctr"/>
            <a:lstStyle/>
            <a:p>
              <a:pPr algn="ctr">
                <a:lnSpc>
                  <a:spcPts val="2659"/>
                </a:lnSpc>
              </a:pPr>
              <a:endParaRPr>
                <a:latin typeface="Myriad Pro" panose="020B0503030403020204" pitchFamily="34" charset="0"/>
              </a:endParaRPr>
            </a:p>
          </p:txBody>
        </p:sp>
      </p:grpSp>
      <p:grpSp>
        <p:nvGrpSpPr>
          <p:cNvPr id="14" name="Group 14"/>
          <p:cNvGrpSpPr/>
          <p:nvPr/>
        </p:nvGrpSpPr>
        <p:grpSpPr>
          <a:xfrm>
            <a:off x="8912013" y="5128043"/>
            <a:ext cx="3587886" cy="4174994"/>
            <a:chOff x="0" y="0"/>
            <a:chExt cx="698500" cy="812800"/>
          </a:xfrm>
        </p:grpSpPr>
        <p:sp>
          <p:nvSpPr>
            <p:cNvPr id="15" name="Freeform 1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105">
                <a:alpha val="74902"/>
              </a:srgbClr>
            </a:solidFill>
          </p:spPr>
        </p:sp>
        <p:sp>
          <p:nvSpPr>
            <p:cNvPr id="16" name="TextBox 16"/>
            <p:cNvSpPr txBox="1"/>
            <p:nvPr/>
          </p:nvSpPr>
          <p:spPr>
            <a:xfrm>
              <a:off x="0" y="101600"/>
              <a:ext cx="698500" cy="571500"/>
            </a:xfrm>
            <a:prstGeom prst="rect">
              <a:avLst/>
            </a:prstGeom>
          </p:spPr>
          <p:txBody>
            <a:bodyPr lIns="280479" tIns="280479" rIns="280479" bIns="280479" rtlCol="0" anchor="ctr"/>
            <a:lstStyle/>
            <a:p>
              <a:pPr algn="ctr">
                <a:lnSpc>
                  <a:spcPts val="2659"/>
                </a:lnSpc>
              </a:pPr>
              <a:endParaRPr>
                <a:latin typeface="Myriad Pro" panose="020B0503030403020204" pitchFamily="34" charset="0"/>
              </a:endParaRPr>
            </a:p>
          </p:txBody>
        </p:sp>
      </p:grpSp>
      <p:sp>
        <p:nvSpPr>
          <p:cNvPr id="17" name="TextBox 17"/>
          <p:cNvSpPr txBox="1"/>
          <p:nvPr/>
        </p:nvSpPr>
        <p:spPr>
          <a:xfrm>
            <a:off x="1028700" y="1848954"/>
            <a:ext cx="9388757" cy="778355"/>
          </a:xfrm>
          <a:prstGeom prst="rect">
            <a:avLst/>
          </a:prstGeom>
        </p:spPr>
        <p:txBody>
          <a:bodyPr lIns="0" tIns="0" rIns="0" bIns="0" rtlCol="0" anchor="t">
            <a:spAutoFit/>
          </a:bodyPr>
          <a:lstStyle/>
          <a:p>
            <a:pPr algn="l">
              <a:lnSpc>
                <a:spcPts val="6000"/>
              </a:lnSpc>
            </a:pPr>
            <a:r>
              <a:rPr lang="en-US" sz="6000" b="1" dirty="0">
                <a:solidFill>
                  <a:srgbClr val="FFC000"/>
                </a:solidFill>
                <a:latin typeface="Myriad Pro" panose="020B0503030403020204" pitchFamily="34" charset="0"/>
                <a:ea typeface="Raleway Bold"/>
                <a:cs typeface="Raleway Bold"/>
                <a:sym typeface="Raleway Bold"/>
              </a:rPr>
              <a:t>Mission </a:t>
            </a:r>
            <a:r>
              <a:rPr lang="en-US" sz="6000" b="1" dirty="0">
                <a:solidFill>
                  <a:schemeClr val="tx1">
                    <a:lumMod val="75000"/>
                    <a:lumOff val="25000"/>
                  </a:schemeClr>
                </a:solidFill>
                <a:latin typeface="Myriad Pro" panose="020B0503030403020204" pitchFamily="34" charset="0"/>
                <a:ea typeface="Raleway Bold"/>
                <a:cs typeface="Raleway Bold"/>
                <a:sym typeface="Raleway Bold"/>
              </a:rPr>
              <a:t>and Values</a:t>
            </a:r>
          </a:p>
        </p:txBody>
      </p:sp>
      <p:grpSp>
        <p:nvGrpSpPr>
          <p:cNvPr id="19" name="Group 19"/>
          <p:cNvGrpSpPr/>
          <p:nvPr/>
        </p:nvGrpSpPr>
        <p:grpSpPr>
          <a:xfrm>
            <a:off x="-402884" y="2318273"/>
            <a:ext cx="1146879" cy="985599"/>
            <a:chOff x="0" y="0"/>
            <a:chExt cx="812800" cy="698500"/>
          </a:xfrm>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1" name="TextBox 21"/>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grpSp>
        <p:nvGrpSpPr>
          <p:cNvPr id="22" name="Group 22"/>
          <p:cNvGrpSpPr/>
          <p:nvPr/>
        </p:nvGrpSpPr>
        <p:grpSpPr>
          <a:xfrm>
            <a:off x="-585982" y="-465834"/>
            <a:ext cx="1146879" cy="985599"/>
            <a:chOff x="0" y="0"/>
            <a:chExt cx="812800" cy="698500"/>
          </a:xfrm>
        </p:grpSpPr>
        <p:sp>
          <p:nvSpPr>
            <p:cNvPr id="23" name="Freeform 2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4" name="TextBox 24"/>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grpSp>
        <p:nvGrpSpPr>
          <p:cNvPr id="25" name="Group 25"/>
          <p:cNvGrpSpPr/>
          <p:nvPr/>
        </p:nvGrpSpPr>
        <p:grpSpPr>
          <a:xfrm>
            <a:off x="17117368" y="26965"/>
            <a:ext cx="1146879" cy="985599"/>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7" name="TextBox 27"/>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sp>
        <p:nvSpPr>
          <p:cNvPr id="28" name="TextBox 28"/>
          <p:cNvSpPr txBox="1"/>
          <p:nvPr/>
        </p:nvSpPr>
        <p:spPr>
          <a:xfrm>
            <a:off x="1028699" y="3231218"/>
            <a:ext cx="7167817" cy="1107996"/>
          </a:xfrm>
          <a:prstGeom prst="rect">
            <a:avLst/>
          </a:prstGeom>
        </p:spPr>
        <p:txBody>
          <a:bodyPr wrap="square" lIns="0" tIns="0" rIns="0" bIns="0" rtlCol="0" anchor="t">
            <a:spAutoFit/>
          </a:bodyPr>
          <a:lstStyle/>
          <a:p>
            <a:pPr algn="l"/>
            <a:r>
              <a:rPr lang="en-US" sz="2400" b="1" dirty="0">
                <a:solidFill>
                  <a:srgbClr val="FFC000"/>
                </a:solidFill>
                <a:latin typeface="Myriad Pro" panose="020B0503030403020204" pitchFamily="34" charset="0"/>
                <a:ea typeface="Raleway Bold"/>
                <a:cs typeface="Raleway Bold"/>
                <a:sym typeface="Raleway Bold"/>
              </a:rPr>
              <a:t>We actively support local beekeepers </a:t>
            </a:r>
            <a:r>
              <a:rPr lang="en-US" sz="2400" dirty="0">
                <a:latin typeface="Myriad Pro" panose="020B0503030403020204" pitchFamily="34" charset="0"/>
                <a:ea typeface="Raleway Bold"/>
                <a:cs typeface="Raleway Bold"/>
                <a:sym typeface="Raleway Bold"/>
              </a:rPr>
              <a:t>and strive for maximum environmental sustainability in every aspect of our activities.</a:t>
            </a:r>
            <a:endParaRPr lang="ru-RU" sz="2400" dirty="0">
              <a:latin typeface="Myriad Pro" panose="020B0503030403020204" pitchFamily="34" charset="0"/>
              <a:ea typeface="Raleway Bold"/>
              <a:cs typeface="Raleway Bold"/>
              <a:sym typeface="Raleway Bold"/>
            </a:endParaRPr>
          </a:p>
        </p:txBody>
      </p:sp>
      <p:sp>
        <p:nvSpPr>
          <p:cNvPr id="30" name="TextBox 30"/>
          <p:cNvSpPr txBox="1"/>
          <p:nvPr/>
        </p:nvSpPr>
        <p:spPr>
          <a:xfrm>
            <a:off x="11090272" y="2475430"/>
            <a:ext cx="4118789" cy="1661993"/>
          </a:xfrm>
          <a:prstGeom prst="rect">
            <a:avLst/>
          </a:prstGeom>
        </p:spPr>
        <p:txBody>
          <a:bodyPr lIns="0" tIns="0" rIns="0" bIns="0" rtlCol="0" anchor="t">
            <a:spAutoFit/>
          </a:bodyPr>
          <a:lstStyle/>
          <a:p>
            <a:pPr algn="ctr"/>
            <a:r>
              <a:rPr lang="en-US" sz="3600" b="1" dirty="0">
                <a:solidFill>
                  <a:schemeClr val="bg1"/>
                </a:solidFill>
                <a:latin typeface="Myriad Pro" panose="020B0503030403020204" pitchFamily="34" charset="0"/>
                <a:ea typeface="Raleway Bold"/>
                <a:cs typeface="Raleway Bold"/>
                <a:sym typeface="Raleway Bold"/>
              </a:rPr>
              <a:t>Support for Beekeepers, sustainability </a:t>
            </a:r>
          </a:p>
        </p:txBody>
      </p:sp>
      <p:sp>
        <p:nvSpPr>
          <p:cNvPr id="40" name="TextBox 30">
            <a:extLst>
              <a:ext uri="{FF2B5EF4-FFF2-40B4-BE49-F238E27FC236}">
                <a16:creationId xmlns:a16="http://schemas.microsoft.com/office/drawing/2014/main" id="{D05C31C6-394B-79DD-1A9E-7E68CE721CC4}"/>
              </a:ext>
            </a:extLst>
          </p:cNvPr>
          <p:cNvSpPr txBox="1"/>
          <p:nvPr/>
        </p:nvSpPr>
        <p:spPr>
          <a:xfrm>
            <a:off x="9067800" y="6938541"/>
            <a:ext cx="3432099" cy="553998"/>
          </a:xfrm>
          <a:prstGeom prst="rect">
            <a:avLst/>
          </a:prstGeom>
        </p:spPr>
        <p:txBody>
          <a:bodyPr wrap="square" lIns="0" tIns="0" rIns="0" bIns="0" rtlCol="0" anchor="t">
            <a:spAutoFit/>
          </a:bodyPr>
          <a:lstStyle/>
          <a:p>
            <a:pPr algn="ctr"/>
            <a:r>
              <a:rPr lang="en-US" sz="3600" b="1" dirty="0">
                <a:solidFill>
                  <a:schemeClr val="bg1"/>
                </a:solidFill>
                <a:latin typeface="Myriad Pro" panose="020B0503030403020204" pitchFamily="34" charset="0"/>
                <a:ea typeface="Raleway Bold"/>
                <a:cs typeface="Raleway Bold"/>
                <a:sym typeface="Raleway Bold"/>
              </a:rPr>
              <a:t>Antibiotic-Free</a:t>
            </a:r>
          </a:p>
        </p:txBody>
      </p:sp>
      <p:sp>
        <p:nvSpPr>
          <p:cNvPr id="41" name="TextBox 30">
            <a:extLst>
              <a:ext uri="{FF2B5EF4-FFF2-40B4-BE49-F238E27FC236}">
                <a16:creationId xmlns:a16="http://schemas.microsoft.com/office/drawing/2014/main" id="{9B5CA065-9C07-4258-00FA-7B4445DD468B}"/>
              </a:ext>
            </a:extLst>
          </p:cNvPr>
          <p:cNvSpPr txBox="1"/>
          <p:nvPr/>
        </p:nvSpPr>
        <p:spPr>
          <a:xfrm>
            <a:off x="13526900" y="6563690"/>
            <a:ext cx="4118789" cy="1107996"/>
          </a:xfrm>
          <a:prstGeom prst="rect">
            <a:avLst/>
          </a:prstGeom>
        </p:spPr>
        <p:txBody>
          <a:bodyPr lIns="0" tIns="0" rIns="0" bIns="0" rtlCol="0" anchor="t">
            <a:spAutoFit/>
          </a:bodyPr>
          <a:lstStyle/>
          <a:p>
            <a:pPr algn="ctr"/>
            <a:r>
              <a:rPr lang="en-US" sz="3600" b="1" dirty="0">
                <a:solidFill>
                  <a:schemeClr val="bg1"/>
                </a:solidFill>
                <a:latin typeface="Myriad Pro" panose="020B0503030403020204" pitchFamily="34" charset="0"/>
                <a:ea typeface="Raleway Bold"/>
                <a:cs typeface="Raleway Bold"/>
                <a:sym typeface="Raleway Bold"/>
              </a:rPr>
              <a:t>Quote from the Director</a:t>
            </a:r>
            <a:endParaRPr lang="ru-RU" sz="3600" b="1" dirty="0">
              <a:solidFill>
                <a:schemeClr val="bg1"/>
              </a:solidFill>
              <a:latin typeface="Myriad Pro" panose="020B0503030403020204" pitchFamily="34" charset="0"/>
              <a:ea typeface="Raleway Bold"/>
              <a:cs typeface="Raleway Bold"/>
              <a:sym typeface="Raleway Bold"/>
            </a:endParaRPr>
          </a:p>
        </p:txBody>
      </p:sp>
      <p:sp>
        <p:nvSpPr>
          <p:cNvPr id="42" name="TextBox 28">
            <a:extLst>
              <a:ext uri="{FF2B5EF4-FFF2-40B4-BE49-F238E27FC236}">
                <a16:creationId xmlns:a16="http://schemas.microsoft.com/office/drawing/2014/main" id="{1A69E269-9901-9C4C-2C91-434F27F26DB4}"/>
              </a:ext>
            </a:extLst>
          </p:cNvPr>
          <p:cNvSpPr txBox="1"/>
          <p:nvPr/>
        </p:nvSpPr>
        <p:spPr>
          <a:xfrm>
            <a:off x="1028699" y="4986108"/>
            <a:ext cx="7167817" cy="1107996"/>
          </a:xfrm>
          <a:prstGeom prst="rect">
            <a:avLst/>
          </a:prstGeom>
        </p:spPr>
        <p:txBody>
          <a:bodyPr wrap="square" lIns="0" tIns="0" rIns="0" bIns="0" rtlCol="0" anchor="t">
            <a:spAutoFit/>
          </a:bodyPr>
          <a:lstStyle/>
          <a:p>
            <a:r>
              <a:rPr lang="en-US" sz="2400" b="1" dirty="0">
                <a:solidFill>
                  <a:schemeClr val="tx1">
                    <a:lumMod val="75000"/>
                    <a:lumOff val="25000"/>
                  </a:schemeClr>
                </a:solidFill>
                <a:latin typeface="Myriad Pro" panose="020B0503030403020204" pitchFamily="34" charset="0"/>
              </a:rPr>
              <a:t>Our honey is free from antibiotics, </a:t>
            </a:r>
            <a:r>
              <a:rPr lang="en-US" sz="2400" dirty="0">
                <a:latin typeface="Myriad Pro" panose="020B0503030403020204" pitchFamily="34" charset="0"/>
              </a:rPr>
              <a:t>and we ensure full traceability of each production batch.</a:t>
            </a:r>
            <a:endParaRPr lang="ru-RU" sz="2400" dirty="0">
              <a:latin typeface="Myriad Pro" panose="020B0503030403020204" pitchFamily="34" charset="0"/>
            </a:endParaRPr>
          </a:p>
          <a:p>
            <a:pPr algn="l"/>
            <a:endParaRPr lang="ru-RU" sz="2400" dirty="0">
              <a:latin typeface="Myriad Pro" panose="020B0503030403020204" pitchFamily="34" charset="0"/>
              <a:ea typeface="Raleway Bold"/>
              <a:cs typeface="Raleway Bold"/>
              <a:sym typeface="Raleway Bold"/>
            </a:endParaRPr>
          </a:p>
        </p:txBody>
      </p:sp>
      <p:sp>
        <p:nvSpPr>
          <p:cNvPr id="43" name="TextBox 28">
            <a:extLst>
              <a:ext uri="{FF2B5EF4-FFF2-40B4-BE49-F238E27FC236}">
                <a16:creationId xmlns:a16="http://schemas.microsoft.com/office/drawing/2014/main" id="{F8C9D14B-8700-8768-75C9-F3D31BCAF9B2}"/>
              </a:ext>
            </a:extLst>
          </p:cNvPr>
          <p:cNvSpPr txBox="1"/>
          <p:nvPr/>
        </p:nvSpPr>
        <p:spPr>
          <a:xfrm>
            <a:off x="1028699" y="6965310"/>
            <a:ext cx="7167817" cy="1969770"/>
          </a:xfrm>
          <a:prstGeom prst="rect">
            <a:avLst/>
          </a:prstGeom>
        </p:spPr>
        <p:txBody>
          <a:bodyPr wrap="square" lIns="0" tIns="0" rIns="0" bIns="0" rtlCol="0" anchor="t">
            <a:spAutoFit/>
          </a:bodyPr>
          <a:lstStyle/>
          <a:p>
            <a:r>
              <a:rPr lang="en-US" sz="3200" b="1" dirty="0">
                <a:solidFill>
                  <a:srgbClr val="FFC000"/>
                </a:solidFill>
                <a:latin typeface="Myriad Pro" panose="020B0503030403020204" pitchFamily="34" charset="0"/>
              </a:rPr>
              <a:t>"Our mission is to deliver pure, natural honey to every consumer while </a:t>
            </a:r>
            <a:r>
              <a:rPr lang="en-US" sz="3200" b="1" dirty="0">
                <a:solidFill>
                  <a:schemeClr val="tx1">
                    <a:lumMod val="75000"/>
                    <a:lumOff val="25000"/>
                  </a:schemeClr>
                </a:solidFill>
                <a:latin typeface="Myriad Pro" panose="020B0503030403020204" pitchFamily="34" charset="0"/>
              </a:rPr>
              <a:t>preserving nature and supporting beekeepers."</a:t>
            </a:r>
            <a:endParaRPr lang="ru-RU" sz="3200" b="1" dirty="0">
              <a:solidFill>
                <a:schemeClr val="tx1">
                  <a:lumMod val="75000"/>
                  <a:lumOff val="25000"/>
                </a:schemeClr>
              </a:solidFill>
              <a:latin typeface="Myriad Pro" panose="020B0503030403020204" pitchFamily="34" charset="0"/>
            </a:endParaRPr>
          </a:p>
        </p:txBody>
      </p:sp>
      <p:grpSp>
        <p:nvGrpSpPr>
          <p:cNvPr id="18" name="Группа 17">
            <a:extLst>
              <a:ext uri="{FF2B5EF4-FFF2-40B4-BE49-F238E27FC236}">
                <a16:creationId xmlns:a16="http://schemas.microsoft.com/office/drawing/2014/main" id="{FC8DDC2E-121C-20D0-3898-13669627668B}"/>
              </a:ext>
            </a:extLst>
          </p:cNvPr>
          <p:cNvGrpSpPr/>
          <p:nvPr/>
        </p:nvGrpSpPr>
        <p:grpSpPr>
          <a:xfrm>
            <a:off x="1012026" y="467196"/>
            <a:ext cx="2590800" cy="1121727"/>
            <a:chOff x="4343400" y="745173"/>
            <a:chExt cx="3290132" cy="1347200"/>
          </a:xfrm>
        </p:grpSpPr>
        <p:sp>
          <p:nvSpPr>
            <p:cNvPr id="29" name="Прямоугольник: скругленные углы 28">
              <a:extLst>
                <a:ext uri="{FF2B5EF4-FFF2-40B4-BE49-F238E27FC236}">
                  <a16:creationId xmlns:a16="http://schemas.microsoft.com/office/drawing/2014/main" id="{51A70022-1781-CB6E-6E3B-8535E491FFD9}"/>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TextBox 21">
              <a:extLst>
                <a:ext uri="{FF2B5EF4-FFF2-40B4-BE49-F238E27FC236}">
                  <a16:creationId xmlns:a16="http://schemas.microsoft.com/office/drawing/2014/main" id="{46E60F04-DE80-BBC4-EAFA-98177E716CB7}"/>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72600" y="-105472"/>
            <a:ext cx="5281010" cy="6145176"/>
            <a:chOff x="0" y="0"/>
            <a:chExt cx="698500" cy="812800"/>
          </a:xfrm>
        </p:grpSpPr>
        <p:sp>
          <p:nvSpPr>
            <p:cNvPr id="3" name="Freeform 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
              <a:stretch>
                <a:fillRect l="-13982" r="-61000"/>
              </a:stretch>
            </a:blipFill>
          </p:spPr>
        </p:sp>
      </p:grpSp>
      <p:grpSp>
        <p:nvGrpSpPr>
          <p:cNvPr id="4" name="Group 4"/>
          <p:cNvGrpSpPr/>
          <p:nvPr/>
        </p:nvGrpSpPr>
        <p:grpSpPr>
          <a:xfrm>
            <a:off x="8788383" y="5373701"/>
            <a:ext cx="3508643" cy="4082785"/>
            <a:chOff x="0" y="0"/>
            <a:chExt cx="698500" cy="812800"/>
          </a:xfrm>
        </p:grpSpPr>
        <p:sp>
          <p:nvSpPr>
            <p:cNvPr id="5" name="Freeform 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l="-53434" r="-53434"/>
              </a:stretch>
            </a:blipFill>
          </p:spPr>
        </p:sp>
      </p:grpSp>
      <p:grpSp>
        <p:nvGrpSpPr>
          <p:cNvPr id="6" name="Group 6"/>
          <p:cNvGrpSpPr/>
          <p:nvPr/>
        </p:nvGrpSpPr>
        <p:grpSpPr>
          <a:xfrm>
            <a:off x="14857176" y="1470846"/>
            <a:ext cx="3750677" cy="4364424"/>
            <a:chOff x="0" y="0"/>
            <a:chExt cx="698500" cy="812800"/>
          </a:xfrm>
        </p:grpSpPr>
        <p:sp>
          <p:nvSpPr>
            <p:cNvPr id="7" name="Freeform 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l="-37163" r="-37163"/>
              </a:stretch>
            </a:blipFill>
          </p:spPr>
        </p:sp>
      </p:grpSp>
      <p:grpSp>
        <p:nvGrpSpPr>
          <p:cNvPr id="8" name="Group 8"/>
          <p:cNvGrpSpPr/>
          <p:nvPr/>
        </p:nvGrpSpPr>
        <p:grpSpPr>
          <a:xfrm>
            <a:off x="16807724" y="5148429"/>
            <a:ext cx="2852917" cy="3319758"/>
            <a:chOff x="0" y="0"/>
            <a:chExt cx="698500" cy="812800"/>
          </a:xfrm>
        </p:grpSpPr>
        <p:sp>
          <p:nvSpPr>
            <p:cNvPr id="9" name="Freeform 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5"/>
              <a:stretch>
                <a:fillRect l="-37163" r="-37163"/>
              </a:stretch>
            </a:blipFill>
          </p:spPr>
        </p:sp>
      </p:grpSp>
      <p:grpSp>
        <p:nvGrpSpPr>
          <p:cNvPr id="10" name="Group 10"/>
          <p:cNvGrpSpPr/>
          <p:nvPr/>
        </p:nvGrpSpPr>
        <p:grpSpPr>
          <a:xfrm>
            <a:off x="12503527" y="4785860"/>
            <a:ext cx="4097697" cy="4768229"/>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6"/>
              <a:stretch>
                <a:fillRect l="-37163" r="-37163"/>
              </a:stretch>
            </a:blipFill>
          </p:spPr>
        </p:sp>
      </p:grpSp>
      <p:sp>
        <p:nvSpPr>
          <p:cNvPr id="14" name="TextBox 14"/>
          <p:cNvSpPr txBox="1"/>
          <p:nvPr/>
        </p:nvSpPr>
        <p:spPr>
          <a:xfrm>
            <a:off x="1028700" y="2260854"/>
            <a:ext cx="6925054" cy="1547796"/>
          </a:xfrm>
          <a:prstGeom prst="rect">
            <a:avLst/>
          </a:prstGeom>
        </p:spPr>
        <p:txBody>
          <a:bodyPr lIns="0" tIns="0" rIns="0" bIns="0" rtlCol="0" anchor="t">
            <a:spAutoFit/>
          </a:bodyPr>
          <a:lstStyle/>
          <a:p>
            <a:pPr algn="l">
              <a:lnSpc>
                <a:spcPts val="6000"/>
              </a:lnSpc>
            </a:pPr>
            <a:r>
              <a:rPr lang="en-US" sz="6000" b="1" dirty="0">
                <a:solidFill>
                  <a:srgbClr val="000000"/>
                </a:solidFill>
                <a:latin typeface="Myriad Pro" panose="020B0503030403020204" pitchFamily="34" charset="0"/>
                <a:ea typeface="Raleway Bold"/>
                <a:cs typeface="Raleway Bold"/>
                <a:sym typeface="Raleway Bold"/>
              </a:rPr>
              <a:t>Key</a:t>
            </a:r>
          </a:p>
          <a:p>
            <a:pPr algn="l">
              <a:lnSpc>
                <a:spcPts val="6000"/>
              </a:lnSpc>
            </a:pPr>
            <a:r>
              <a:rPr lang="en-US" sz="6000" b="1" dirty="0">
                <a:solidFill>
                  <a:srgbClr val="FFC000"/>
                </a:solidFill>
                <a:latin typeface="Myriad Pro" panose="020B0503030403020204" pitchFamily="34" charset="0"/>
                <a:ea typeface="Raleway Bold"/>
                <a:cs typeface="Raleway Bold"/>
                <a:sym typeface="Raleway Bold"/>
              </a:rPr>
              <a:t>Advantages</a:t>
            </a:r>
            <a:endParaRPr lang="ru-RU" sz="6000" b="1" dirty="0">
              <a:solidFill>
                <a:srgbClr val="FFC000"/>
              </a:solidFill>
              <a:latin typeface="Myriad Pro" panose="020B0503030403020204" pitchFamily="34" charset="0"/>
              <a:ea typeface="Raleway Bold"/>
              <a:cs typeface="Raleway Bold"/>
              <a:sym typeface="Raleway Bold"/>
            </a:endParaRPr>
          </a:p>
        </p:txBody>
      </p:sp>
      <p:sp>
        <p:nvSpPr>
          <p:cNvPr id="16" name="TextBox 16"/>
          <p:cNvSpPr txBox="1"/>
          <p:nvPr/>
        </p:nvSpPr>
        <p:spPr>
          <a:xfrm>
            <a:off x="1028700" y="4226876"/>
            <a:ext cx="6925054" cy="384721"/>
          </a:xfrm>
          <a:prstGeom prst="rect">
            <a:avLst/>
          </a:prstGeom>
        </p:spPr>
        <p:txBody>
          <a:bodyPr lIns="0" tIns="0" rIns="0" bIns="0" rtlCol="0" anchor="t">
            <a:spAutoFit/>
          </a:bodyPr>
          <a:lstStyle/>
          <a:p>
            <a:pPr algn="l">
              <a:lnSpc>
                <a:spcPts val="3000"/>
              </a:lnSpc>
            </a:pPr>
            <a:r>
              <a:rPr lang="en-US" sz="2800" b="1" dirty="0">
                <a:solidFill>
                  <a:srgbClr val="FFC000"/>
                </a:solidFill>
                <a:latin typeface="Myriad Pro" panose="020B0503030403020204" pitchFamily="34" charset="0"/>
                <a:ea typeface="Raleway"/>
                <a:cs typeface="Raleway"/>
                <a:sym typeface="Raleway"/>
              </a:rPr>
              <a:t>Natural, No Additives, </a:t>
            </a:r>
            <a:r>
              <a:rPr lang="en-US" sz="2800" b="1" dirty="0">
                <a:solidFill>
                  <a:schemeClr val="tx1">
                    <a:lumMod val="85000"/>
                    <a:lumOff val="15000"/>
                  </a:schemeClr>
                </a:solidFill>
                <a:latin typeface="Myriad Pro" panose="020B0503030403020204" pitchFamily="34" charset="0"/>
                <a:ea typeface="Raleway"/>
                <a:cs typeface="Raleway"/>
                <a:sym typeface="Raleway"/>
              </a:rPr>
              <a:t>Laboratory Tested</a:t>
            </a:r>
            <a:endParaRPr lang="ru-RU" sz="2800" b="1" dirty="0">
              <a:solidFill>
                <a:schemeClr val="tx1">
                  <a:lumMod val="85000"/>
                  <a:lumOff val="15000"/>
                </a:schemeClr>
              </a:solidFill>
              <a:latin typeface="Myriad Pro" panose="020B0503030403020204" pitchFamily="34" charset="0"/>
              <a:ea typeface="Raleway"/>
              <a:cs typeface="Raleway"/>
              <a:sym typeface="Raleway"/>
            </a:endParaRPr>
          </a:p>
        </p:txBody>
      </p:sp>
      <p:sp>
        <p:nvSpPr>
          <p:cNvPr id="18" name="TextBox 18"/>
          <p:cNvSpPr txBox="1"/>
          <p:nvPr/>
        </p:nvSpPr>
        <p:spPr>
          <a:xfrm>
            <a:off x="1219200" y="4648823"/>
            <a:ext cx="6925054" cy="741293"/>
          </a:xfrm>
          <a:prstGeom prst="rect">
            <a:avLst/>
          </a:prstGeom>
        </p:spPr>
        <p:txBody>
          <a:bodyPr wrap="square" lIns="0" tIns="0" rIns="0" bIns="0" rtlCol="0" anchor="t">
            <a:spAutoFit/>
          </a:bodyPr>
          <a:lstStyle/>
          <a:p>
            <a:pPr algn="r">
              <a:lnSpc>
                <a:spcPts val="3000"/>
              </a:lnSpc>
            </a:pPr>
            <a:r>
              <a:rPr lang="en-US" sz="2000" dirty="0">
                <a:solidFill>
                  <a:srgbClr val="000000"/>
                </a:solidFill>
                <a:latin typeface="Myriad Pro" panose="020B0503030403020204" pitchFamily="34" charset="0"/>
                <a:ea typeface="Raleway"/>
                <a:cs typeface="Raleway"/>
                <a:sym typeface="Raleway"/>
              </a:rPr>
              <a:t>Strict quality control at every stage, starting from laboratory analysis</a:t>
            </a:r>
            <a:endParaRPr lang="ru-RU" sz="2000" dirty="0">
              <a:solidFill>
                <a:srgbClr val="000000"/>
              </a:solidFill>
              <a:latin typeface="Myriad Pro" panose="020B0503030403020204" pitchFamily="34" charset="0"/>
              <a:ea typeface="Raleway"/>
              <a:cs typeface="Raleway"/>
              <a:sym typeface="Raleway"/>
            </a:endParaRPr>
          </a:p>
        </p:txBody>
      </p:sp>
      <p:sp>
        <p:nvSpPr>
          <p:cNvPr id="23" name="TextBox 16">
            <a:extLst>
              <a:ext uri="{FF2B5EF4-FFF2-40B4-BE49-F238E27FC236}">
                <a16:creationId xmlns:a16="http://schemas.microsoft.com/office/drawing/2014/main" id="{7966D870-A954-FA4E-C7E9-3D25142590D8}"/>
              </a:ext>
            </a:extLst>
          </p:cNvPr>
          <p:cNvSpPr txBox="1"/>
          <p:nvPr/>
        </p:nvSpPr>
        <p:spPr>
          <a:xfrm>
            <a:off x="1028700" y="6136342"/>
            <a:ext cx="6925054" cy="384721"/>
          </a:xfrm>
          <a:prstGeom prst="rect">
            <a:avLst/>
          </a:prstGeom>
        </p:spPr>
        <p:txBody>
          <a:bodyPr lIns="0" tIns="0" rIns="0" bIns="0" rtlCol="0" anchor="t">
            <a:spAutoFit/>
          </a:bodyPr>
          <a:lstStyle/>
          <a:p>
            <a:pPr algn="l">
              <a:lnSpc>
                <a:spcPts val="3000"/>
              </a:lnSpc>
            </a:pPr>
            <a:r>
              <a:rPr lang="en-US" sz="2800" b="1" dirty="0">
                <a:solidFill>
                  <a:srgbClr val="FFC000"/>
                </a:solidFill>
                <a:latin typeface="Myriad Pro" panose="020B0503030403020204" pitchFamily="34" charset="0"/>
                <a:ea typeface="Raleway"/>
                <a:cs typeface="Raleway"/>
                <a:sym typeface="Raleway"/>
              </a:rPr>
              <a:t>Certified: </a:t>
            </a:r>
            <a:r>
              <a:rPr lang="en-US" sz="2800" b="1" dirty="0">
                <a:solidFill>
                  <a:schemeClr val="tx1">
                    <a:lumMod val="85000"/>
                    <a:lumOff val="15000"/>
                  </a:schemeClr>
                </a:solidFill>
                <a:latin typeface="Myriad Pro" panose="020B0503030403020204" pitchFamily="34" charset="0"/>
                <a:ea typeface="Raleway"/>
                <a:cs typeface="Raleway"/>
                <a:sym typeface="Raleway"/>
              </a:rPr>
              <a:t>Organic, ISO, Halal</a:t>
            </a:r>
          </a:p>
        </p:txBody>
      </p:sp>
      <p:sp>
        <p:nvSpPr>
          <p:cNvPr id="24" name="TextBox 18">
            <a:extLst>
              <a:ext uri="{FF2B5EF4-FFF2-40B4-BE49-F238E27FC236}">
                <a16:creationId xmlns:a16="http://schemas.microsoft.com/office/drawing/2014/main" id="{C3293A71-E253-A6C9-FB35-9E5B355A450F}"/>
              </a:ext>
            </a:extLst>
          </p:cNvPr>
          <p:cNvSpPr txBox="1"/>
          <p:nvPr/>
        </p:nvSpPr>
        <p:spPr>
          <a:xfrm>
            <a:off x="1219200" y="6558289"/>
            <a:ext cx="6925054" cy="741293"/>
          </a:xfrm>
          <a:prstGeom prst="rect">
            <a:avLst/>
          </a:prstGeom>
        </p:spPr>
        <p:txBody>
          <a:bodyPr wrap="square" lIns="0" tIns="0" rIns="0" bIns="0" rtlCol="0" anchor="t">
            <a:spAutoFit/>
          </a:bodyPr>
          <a:lstStyle/>
          <a:p>
            <a:pPr algn="r">
              <a:lnSpc>
                <a:spcPts val="3000"/>
              </a:lnSpc>
            </a:pPr>
            <a:r>
              <a:rPr lang="en-US" sz="2000" dirty="0">
                <a:solidFill>
                  <a:srgbClr val="000000"/>
                </a:solidFill>
                <a:latin typeface="Myriad Pro" panose="020B0503030403020204" pitchFamily="34" charset="0"/>
                <a:ea typeface="Raleway"/>
                <a:cs typeface="Raleway"/>
                <a:sym typeface="Raleway"/>
              </a:rPr>
              <a:t>Modern equipment enables us to process large volumes of honey while preserving its beneficial properties</a:t>
            </a:r>
            <a:endParaRPr lang="ru-RU" sz="2000" dirty="0">
              <a:solidFill>
                <a:srgbClr val="000000"/>
              </a:solidFill>
              <a:latin typeface="Myriad Pro" panose="020B0503030403020204" pitchFamily="34" charset="0"/>
              <a:ea typeface="Raleway"/>
              <a:cs typeface="Raleway"/>
              <a:sym typeface="Raleway"/>
            </a:endParaRPr>
          </a:p>
        </p:txBody>
      </p:sp>
      <p:sp>
        <p:nvSpPr>
          <p:cNvPr id="25" name="TextBox 16">
            <a:extLst>
              <a:ext uri="{FF2B5EF4-FFF2-40B4-BE49-F238E27FC236}">
                <a16:creationId xmlns:a16="http://schemas.microsoft.com/office/drawing/2014/main" id="{0999520A-7086-BF59-EB3F-53BB3DFA6771}"/>
              </a:ext>
            </a:extLst>
          </p:cNvPr>
          <p:cNvSpPr txBox="1"/>
          <p:nvPr/>
        </p:nvSpPr>
        <p:spPr>
          <a:xfrm>
            <a:off x="1028700" y="7661087"/>
            <a:ext cx="6925054" cy="384721"/>
          </a:xfrm>
          <a:prstGeom prst="rect">
            <a:avLst/>
          </a:prstGeom>
        </p:spPr>
        <p:txBody>
          <a:bodyPr lIns="0" tIns="0" rIns="0" bIns="0" rtlCol="0" anchor="t">
            <a:spAutoFit/>
          </a:bodyPr>
          <a:lstStyle/>
          <a:p>
            <a:pPr algn="l">
              <a:lnSpc>
                <a:spcPts val="3000"/>
              </a:lnSpc>
            </a:pPr>
            <a:r>
              <a:rPr lang="en-US" sz="2800" b="1" dirty="0">
                <a:solidFill>
                  <a:srgbClr val="FFC000"/>
                </a:solidFill>
                <a:latin typeface="Myriad Pro" panose="020B0503030403020204" pitchFamily="34" charset="0"/>
                <a:ea typeface="Raleway"/>
                <a:cs typeface="Raleway"/>
                <a:sym typeface="Raleway"/>
              </a:rPr>
              <a:t>International packaging </a:t>
            </a:r>
            <a:r>
              <a:rPr lang="en-US" sz="2800" b="1" dirty="0">
                <a:solidFill>
                  <a:schemeClr val="tx1">
                    <a:lumMod val="85000"/>
                    <a:lumOff val="15000"/>
                  </a:schemeClr>
                </a:solidFill>
                <a:latin typeface="Myriad Pro" panose="020B0503030403020204" pitchFamily="34" charset="0"/>
                <a:ea typeface="Raleway"/>
                <a:cs typeface="Raleway"/>
                <a:sym typeface="Raleway"/>
              </a:rPr>
              <a:t>standards</a:t>
            </a:r>
            <a:endParaRPr lang="ru-RU" sz="2800" b="1" dirty="0">
              <a:solidFill>
                <a:schemeClr val="tx1">
                  <a:lumMod val="85000"/>
                  <a:lumOff val="15000"/>
                </a:schemeClr>
              </a:solidFill>
              <a:latin typeface="Myriad Pro" panose="020B0503030403020204" pitchFamily="34" charset="0"/>
              <a:ea typeface="Raleway"/>
              <a:cs typeface="Raleway"/>
              <a:sym typeface="Raleway"/>
            </a:endParaRPr>
          </a:p>
        </p:txBody>
      </p:sp>
      <p:sp>
        <p:nvSpPr>
          <p:cNvPr id="26" name="TextBox 18">
            <a:extLst>
              <a:ext uri="{FF2B5EF4-FFF2-40B4-BE49-F238E27FC236}">
                <a16:creationId xmlns:a16="http://schemas.microsoft.com/office/drawing/2014/main" id="{0B1969E3-3620-A223-4B20-1929645D0923}"/>
              </a:ext>
            </a:extLst>
          </p:cNvPr>
          <p:cNvSpPr txBox="1"/>
          <p:nvPr/>
        </p:nvSpPr>
        <p:spPr>
          <a:xfrm>
            <a:off x="533400" y="8083034"/>
            <a:ext cx="7610854" cy="356572"/>
          </a:xfrm>
          <a:prstGeom prst="rect">
            <a:avLst/>
          </a:prstGeom>
        </p:spPr>
        <p:txBody>
          <a:bodyPr wrap="square" lIns="0" tIns="0" rIns="0" bIns="0" rtlCol="0" anchor="t">
            <a:spAutoFit/>
          </a:bodyPr>
          <a:lstStyle/>
          <a:p>
            <a:pPr algn="r">
              <a:lnSpc>
                <a:spcPts val="3000"/>
              </a:lnSpc>
            </a:pPr>
            <a:r>
              <a:rPr lang="en-US" sz="2000" dirty="0">
                <a:solidFill>
                  <a:srgbClr val="000000"/>
                </a:solidFill>
                <a:latin typeface="Myriad Pro" panose="020B0503030403020204" pitchFamily="34" charset="0"/>
                <a:ea typeface="Raleway"/>
                <a:cs typeface="Raleway"/>
                <a:sym typeface="Raleway"/>
              </a:rPr>
              <a:t>Full set of certificates confirming the quality and safety of our products</a:t>
            </a:r>
            <a:endParaRPr lang="ru-RU" sz="2000" dirty="0">
              <a:solidFill>
                <a:srgbClr val="000000"/>
              </a:solidFill>
              <a:latin typeface="Myriad Pro" panose="020B0503030403020204" pitchFamily="34" charset="0"/>
              <a:ea typeface="Raleway"/>
              <a:cs typeface="Raleway"/>
              <a:sym typeface="Raleway"/>
            </a:endParaRPr>
          </a:p>
        </p:txBody>
      </p:sp>
      <p:grpSp>
        <p:nvGrpSpPr>
          <p:cNvPr id="12" name="Группа 11">
            <a:extLst>
              <a:ext uri="{FF2B5EF4-FFF2-40B4-BE49-F238E27FC236}">
                <a16:creationId xmlns:a16="http://schemas.microsoft.com/office/drawing/2014/main" id="{DB1E1D6B-3B6E-925C-12D5-F99CDA952A64}"/>
              </a:ext>
            </a:extLst>
          </p:cNvPr>
          <p:cNvGrpSpPr/>
          <p:nvPr/>
        </p:nvGrpSpPr>
        <p:grpSpPr>
          <a:xfrm>
            <a:off x="1012026" y="467196"/>
            <a:ext cx="2590800" cy="1121727"/>
            <a:chOff x="4343400" y="745173"/>
            <a:chExt cx="3290132" cy="1347200"/>
          </a:xfrm>
        </p:grpSpPr>
        <p:sp>
          <p:nvSpPr>
            <p:cNvPr id="13" name="Прямоугольник: скругленные углы 12">
              <a:extLst>
                <a:ext uri="{FF2B5EF4-FFF2-40B4-BE49-F238E27FC236}">
                  <a16:creationId xmlns:a16="http://schemas.microsoft.com/office/drawing/2014/main" id="{6F105B20-1E18-CCD7-2128-BF2D0FD00F07}"/>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TextBox 21">
              <a:extLst>
                <a:ext uri="{FF2B5EF4-FFF2-40B4-BE49-F238E27FC236}">
                  <a16:creationId xmlns:a16="http://schemas.microsoft.com/office/drawing/2014/main" id="{2C759783-5D8D-A098-55EC-1E9DE41DE010}"/>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7035" y="7071485"/>
            <a:ext cx="2763333" cy="3215515"/>
            <a:chOff x="0" y="0"/>
            <a:chExt cx="698500" cy="812800"/>
          </a:xfrm>
        </p:grpSpPr>
        <p:sp>
          <p:nvSpPr>
            <p:cNvPr id="3" name="Freeform 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105"/>
            </a:solidFill>
          </p:spPr>
        </p:sp>
        <p:sp>
          <p:nvSpPr>
            <p:cNvPr id="4" name="TextBox 4"/>
            <p:cNvSpPr txBox="1"/>
            <p:nvPr/>
          </p:nvSpPr>
          <p:spPr>
            <a:xfrm>
              <a:off x="0" y="101600"/>
              <a:ext cx="698500" cy="571500"/>
            </a:xfrm>
            <a:prstGeom prst="rect">
              <a:avLst/>
            </a:prstGeom>
          </p:spPr>
          <p:txBody>
            <a:bodyPr lIns="280479" tIns="280479" rIns="280479" bIns="280479" rtlCol="0" anchor="ctr"/>
            <a:lstStyle/>
            <a:p>
              <a:pPr algn="ctr">
                <a:lnSpc>
                  <a:spcPts val="2660"/>
                </a:lnSpc>
              </a:pPr>
              <a:endParaRPr>
                <a:latin typeface="Myriad Pro" panose="020B0503030403020204" pitchFamily="34" charset="0"/>
              </a:endParaRPr>
            </a:p>
          </p:txBody>
        </p:sp>
      </p:grpSp>
      <p:grpSp>
        <p:nvGrpSpPr>
          <p:cNvPr id="5" name="Group 5"/>
          <p:cNvGrpSpPr/>
          <p:nvPr/>
        </p:nvGrpSpPr>
        <p:grpSpPr>
          <a:xfrm>
            <a:off x="1028700" y="541614"/>
            <a:ext cx="7518304" cy="8748572"/>
            <a:chOff x="0" y="0"/>
            <a:chExt cx="698500" cy="812800"/>
          </a:xfrm>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2"/>
              <a:stretch>
                <a:fillRect l="-37327" r="-37327"/>
              </a:stretch>
            </a:blipFill>
          </p:spPr>
        </p:sp>
      </p:grpSp>
      <p:grpSp>
        <p:nvGrpSpPr>
          <p:cNvPr id="7" name="Group 7"/>
          <p:cNvGrpSpPr/>
          <p:nvPr/>
        </p:nvGrpSpPr>
        <p:grpSpPr>
          <a:xfrm>
            <a:off x="5758862" y="298997"/>
            <a:ext cx="1957863" cy="2278241"/>
            <a:chOff x="0" y="0"/>
            <a:chExt cx="698500" cy="812800"/>
          </a:xfrm>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105"/>
            </a:solidFill>
          </p:spPr>
        </p:sp>
        <p:sp>
          <p:nvSpPr>
            <p:cNvPr id="9" name="TextBox 9"/>
            <p:cNvSpPr txBox="1"/>
            <p:nvPr/>
          </p:nvSpPr>
          <p:spPr>
            <a:xfrm>
              <a:off x="0" y="101600"/>
              <a:ext cx="698500" cy="571500"/>
            </a:xfrm>
            <a:prstGeom prst="rect">
              <a:avLst/>
            </a:prstGeom>
          </p:spPr>
          <p:txBody>
            <a:bodyPr lIns="280479" tIns="280479" rIns="280479" bIns="280479" rtlCol="0" anchor="ctr"/>
            <a:lstStyle/>
            <a:p>
              <a:pPr algn="ctr">
                <a:lnSpc>
                  <a:spcPts val="2660"/>
                </a:lnSpc>
              </a:pPr>
              <a:endParaRPr>
                <a:latin typeface="Myriad Pro" panose="020B0503030403020204" pitchFamily="34" charset="0"/>
              </a:endParaRPr>
            </a:p>
          </p:txBody>
        </p:sp>
      </p:grpSp>
      <p:grpSp>
        <p:nvGrpSpPr>
          <p:cNvPr id="10" name="Group 10"/>
          <p:cNvGrpSpPr/>
          <p:nvPr/>
        </p:nvGrpSpPr>
        <p:grpSpPr>
          <a:xfrm>
            <a:off x="1974967" y="1642725"/>
            <a:ext cx="5625770" cy="6546350"/>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t="-13824"/>
              </a:stretch>
            </a:blipFill>
            <a:ln w="142875" cap="sq">
              <a:solidFill>
                <a:srgbClr val="FFFFFF"/>
              </a:solidFill>
              <a:prstDash val="solid"/>
              <a:miter/>
            </a:ln>
          </p:spPr>
        </p:sp>
      </p:grpSp>
      <p:sp>
        <p:nvSpPr>
          <p:cNvPr id="12" name="TextBox 12"/>
          <p:cNvSpPr txBox="1"/>
          <p:nvPr/>
        </p:nvSpPr>
        <p:spPr>
          <a:xfrm>
            <a:off x="9268661" y="1788084"/>
            <a:ext cx="7081173" cy="1547796"/>
          </a:xfrm>
          <a:prstGeom prst="rect">
            <a:avLst/>
          </a:prstGeom>
        </p:spPr>
        <p:txBody>
          <a:bodyPr lIns="0" tIns="0" rIns="0" bIns="0" rtlCol="0" anchor="t">
            <a:spAutoFit/>
          </a:bodyPr>
          <a:lstStyle/>
          <a:p>
            <a:pPr algn="l">
              <a:lnSpc>
                <a:spcPts val="6000"/>
              </a:lnSpc>
            </a:pPr>
            <a:r>
              <a:rPr lang="en-US" sz="6000" b="1" dirty="0">
                <a:solidFill>
                  <a:srgbClr val="000000"/>
                </a:solidFill>
                <a:latin typeface="Myriad Pro" panose="020B0503030403020204" pitchFamily="34" charset="0"/>
                <a:ea typeface="Raleway Bold"/>
                <a:cs typeface="Raleway Bold"/>
                <a:sym typeface="Raleway Bold"/>
              </a:rPr>
              <a:t>Production and </a:t>
            </a:r>
            <a:r>
              <a:rPr lang="en-US" sz="6000" b="1" dirty="0">
                <a:solidFill>
                  <a:srgbClr val="FFC000"/>
                </a:solidFill>
                <a:latin typeface="Myriad Pro" panose="020B0503030403020204" pitchFamily="34" charset="0"/>
                <a:ea typeface="Raleway Bold"/>
                <a:cs typeface="Raleway Bold"/>
                <a:sym typeface="Raleway Bold"/>
              </a:rPr>
              <a:t>Technology</a:t>
            </a:r>
            <a:endParaRPr lang="ru-RU" sz="6000" b="1" dirty="0">
              <a:solidFill>
                <a:srgbClr val="FFC000"/>
              </a:solidFill>
              <a:latin typeface="Myriad Pro" panose="020B0503030403020204" pitchFamily="34" charset="0"/>
              <a:ea typeface="Raleway Bold"/>
              <a:cs typeface="Raleway Bold"/>
              <a:sym typeface="Raleway Bold"/>
            </a:endParaRPr>
          </a:p>
        </p:txBody>
      </p:sp>
      <p:grpSp>
        <p:nvGrpSpPr>
          <p:cNvPr id="13" name="Group 13"/>
          <p:cNvGrpSpPr/>
          <p:nvPr/>
        </p:nvGrpSpPr>
        <p:grpSpPr>
          <a:xfrm>
            <a:off x="9598462" y="3570082"/>
            <a:ext cx="844558" cy="982759"/>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105"/>
            </a:solidFill>
          </p:spPr>
        </p:sp>
        <p:sp>
          <p:nvSpPr>
            <p:cNvPr id="15" name="TextBox 15"/>
            <p:cNvSpPr txBox="1"/>
            <p:nvPr/>
          </p:nvSpPr>
          <p:spPr>
            <a:xfrm>
              <a:off x="0" y="101600"/>
              <a:ext cx="698500" cy="571500"/>
            </a:xfrm>
            <a:prstGeom prst="rect">
              <a:avLst/>
            </a:prstGeom>
          </p:spPr>
          <p:txBody>
            <a:bodyPr lIns="280479" tIns="280479" rIns="280479" bIns="280479" rtlCol="0" anchor="ctr"/>
            <a:lstStyle/>
            <a:p>
              <a:pPr algn="ctr">
                <a:lnSpc>
                  <a:spcPts val="2660"/>
                </a:lnSpc>
              </a:pPr>
              <a:endParaRPr dirty="0">
                <a:latin typeface="Myriad Pro" panose="020B0503030403020204" pitchFamily="34" charset="0"/>
              </a:endParaRPr>
            </a:p>
          </p:txBody>
        </p:sp>
      </p:grpSp>
      <p:grpSp>
        <p:nvGrpSpPr>
          <p:cNvPr id="16" name="Group 16"/>
          <p:cNvGrpSpPr/>
          <p:nvPr/>
        </p:nvGrpSpPr>
        <p:grpSpPr>
          <a:xfrm>
            <a:off x="9598462" y="5850047"/>
            <a:ext cx="844558" cy="98275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105"/>
            </a:solidFill>
          </p:spPr>
        </p:sp>
        <p:sp>
          <p:nvSpPr>
            <p:cNvPr id="18" name="TextBox 18"/>
            <p:cNvSpPr txBox="1"/>
            <p:nvPr/>
          </p:nvSpPr>
          <p:spPr>
            <a:xfrm>
              <a:off x="0" y="101600"/>
              <a:ext cx="698500" cy="571500"/>
            </a:xfrm>
            <a:prstGeom prst="rect">
              <a:avLst/>
            </a:prstGeom>
          </p:spPr>
          <p:txBody>
            <a:bodyPr lIns="280479" tIns="280479" rIns="280479" bIns="280479" rtlCol="0" anchor="ctr"/>
            <a:lstStyle/>
            <a:p>
              <a:pPr algn="ctr">
                <a:lnSpc>
                  <a:spcPts val="2660"/>
                </a:lnSpc>
              </a:pPr>
              <a:endParaRPr>
                <a:latin typeface="Myriad Pro" panose="020B0503030403020204" pitchFamily="34" charset="0"/>
              </a:endParaRPr>
            </a:p>
          </p:txBody>
        </p:sp>
      </p:grpSp>
      <p:grpSp>
        <p:nvGrpSpPr>
          <p:cNvPr id="19" name="Group 19"/>
          <p:cNvGrpSpPr/>
          <p:nvPr/>
        </p:nvGrpSpPr>
        <p:grpSpPr>
          <a:xfrm>
            <a:off x="16577677" y="-274604"/>
            <a:ext cx="1159329" cy="996298"/>
            <a:chOff x="0" y="0"/>
            <a:chExt cx="812800" cy="698500"/>
          </a:xfrm>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1" name="TextBox 21"/>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grpSp>
        <p:nvGrpSpPr>
          <p:cNvPr id="22" name="Group 22"/>
          <p:cNvGrpSpPr/>
          <p:nvPr/>
        </p:nvGrpSpPr>
        <p:grpSpPr>
          <a:xfrm>
            <a:off x="14805106" y="1871067"/>
            <a:ext cx="1159329" cy="996298"/>
            <a:chOff x="0" y="0"/>
            <a:chExt cx="812800" cy="698500"/>
          </a:xfrm>
        </p:grpSpPr>
        <p:sp>
          <p:nvSpPr>
            <p:cNvPr id="23" name="Freeform 2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4" name="TextBox 24"/>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grpSp>
        <p:nvGrpSpPr>
          <p:cNvPr id="25" name="Group 25"/>
          <p:cNvGrpSpPr/>
          <p:nvPr/>
        </p:nvGrpSpPr>
        <p:grpSpPr>
          <a:xfrm>
            <a:off x="17516371" y="2250111"/>
            <a:ext cx="1159329" cy="996298"/>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7" name="TextBox 27"/>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sp>
        <p:nvSpPr>
          <p:cNvPr id="28" name="Freeform 28"/>
          <p:cNvSpPr/>
          <p:nvPr/>
        </p:nvSpPr>
        <p:spPr>
          <a:xfrm>
            <a:off x="9833875" y="6122076"/>
            <a:ext cx="373733" cy="506289"/>
          </a:xfrm>
          <a:custGeom>
            <a:avLst/>
            <a:gdLst/>
            <a:ahLst/>
            <a:cxnLst/>
            <a:rect l="l" t="t" r="r" b="b"/>
            <a:pathLst>
              <a:path w="373733" h="506289">
                <a:moveTo>
                  <a:pt x="0" y="0"/>
                </a:moveTo>
                <a:lnTo>
                  <a:pt x="373733" y="0"/>
                </a:lnTo>
                <a:lnTo>
                  <a:pt x="373733" y="506288"/>
                </a:lnTo>
                <a:lnTo>
                  <a:pt x="0" y="506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9802961" y="3877944"/>
            <a:ext cx="435560" cy="367036"/>
          </a:xfrm>
          <a:custGeom>
            <a:avLst/>
            <a:gdLst/>
            <a:ahLst/>
            <a:cxnLst/>
            <a:rect l="l" t="t" r="r" b="b"/>
            <a:pathLst>
              <a:path w="435560" h="367036">
                <a:moveTo>
                  <a:pt x="0" y="0"/>
                </a:moveTo>
                <a:lnTo>
                  <a:pt x="435561" y="0"/>
                </a:lnTo>
                <a:lnTo>
                  <a:pt x="435561" y="367036"/>
                </a:lnTo>
                <a:lnTo>
                  <a:pt x="0" y="367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TextBox 33"/>
          <p:cNvSpPr txBox="1"/>
          <p:nvPr/>
        </p:nvSpPr>
        <p:spPr>
          <a:xfrm>
            <a:off x="10730051" y="4062403"/>
            <a:ext cx="6529249" cy="741293"/>
          </a:xfrm>
          <a:prstGeom prst="rect">
            <a:avLst/>
          </a:prstGeom>
        </p:spPr>
        <p:txBody>
          <a:bodyPr lIns="0" tIns="0" rIns="0" bIns="0" rtlCol="0" anchor="t">
            <a:spAutoFit/>
          </a:bodyPr>
          <a:lstStyle/>
          <a:p>
            <a:pPr algn="l">
              <a:lnSpc>
                <a:spcPts val="3000"/>
              </a:lnSpc>
            </a:pPr>
            <a:r>
              <a:rPr lang="en-US" sz="2000" dirty="0">
                <a:solidFill>
                  <a:srgbClr val="000000"/>
                </a:solidFill>
                <a:latin typeface="Myriad Pro" panose="020B0503030403020204" pitchFamily="34" charset="0"/>
                <a:ea typeface="Raleway"/>
                <a:cs typeface="Raleway"/>
                <a:sym typeface="Raleway"/>
              </a:rPr>
              <a:t>Our production processes include strict quality control at every stage, starting with laboratory testing.</a:t>
            </a:r>
            <a:endParaRPr lang="ru-RU" sz="2000" dirty="0">
              <a:solidFill>
                <a:srgbClr val="000000"/>
              </a:solidFill>
              <a:latin typeface="Myriad Pro" panose="020B0503030403020204" pitchFamily="34" charset="0"/>
              <a:ea typeface="Raleway"/>
              <a:cs typeface="Raleway"/>
              <a:sym typeface="Raleway"/>
            </a:endParaRPr>
          </a:p>
        </p:txBody>
      </p:sp>
      <p:sp>
        <p:nvSpPr>
          <p:cNvPr id="34" name="TextBox 34"/>
          <p:cNvSpPr txBox="1"/>
          <p:nvPr/>
        </p:nvSpPr>
        <p:spPr>
          <a:xfrm>
            <a:off x="10730051" y="3512932"/>
            <a:ext cx="6529249" cy="431701"/>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Myriad Pro" panose="020B0503030403020204" pitchFamily="34" charset="0"/>
                <a:ea typeface="Raleway Bold"/>
                <a:cs typeface="Raleway Bold"/>
                <a:sym typeface="Raleway Bold"/>
              </a:rPr>
              <a:t>Laboratory &amp; </a:t>
            </a:r>
            <a:r>
              <a:rPr lang="en-US" sz="2499" b="1" dirty="0">
                <a:solidFill>
                  <a:srgbClr val="FFC000"/>
                </a:solidFill>
                <a:latin typeface="Myriad Pro" panose="020B0503030403020204" pitchFamily="34" charset="0"/>
                <a:ea typeface="Raleway Bold"/>
                <a:cs typeface="Raleway Bold"/>
                <a:sym typeface="Raleway Bold"/>
              </a:rPr>
              <a:t>Quality Control</a:t>
            </a:r>
          </a:p>
        </p:txBody>
      </p:sp>
      <p:sp>
        <p:nvSpPr>
          <p:cNvPr id="35" name="TextBox 35"/>
          <p:cNvSpPr txBox="1"/>
          <p:nvPr/>
        </p:nvSpPr>
        <p:spPr>
          <a:xfrm>
            <a:off x="10730051" y="6342368"/>
            <a:ext cx="6529249" cy="741293"/>
          </a:xfrm>
          <a:prstGeom prst="rect">
            <a:avLst/>
          </a:prstGeom>
        </p:spPr>
        <p:txBody>
          <a:bodyPr lIns="0" tIns="0" rIns="0" bIns="0" rtlCol="0" anchor="t">
            <a:spAutoFit/>
          </a:bodyPr>
          <a:lstStyle/>
          <a:p>
            <a:pPr algn="l">
              <a:lnSpc>
                <a:spcPts val="3000"/>
              </a:lnSpc>
            </a:pPr>
            <a:r>
              <a:rPr lang="en-US" sz="2000" dirty="0">
                <a:solidFill>
                  <a:srgbClr val="000000"/>
                </a:solidFill>
                <a:latin typeface="Myriad Pro" panose="020B0503030403020204" pitchFamily="34" charset="0"/>
                <a:ea typeface="Raleway"/>
                <a:cs typeface="Raleway"/>
                <a:sym typeface="Raleway"/>
              </a:rPr>
              <a:t>Modern equipment allows us to process large volumes of honey while preserving its beneficial properties.</a:t>
            </a:r>
            <a:endParaRPr lang="ru-RU" sz="2000" dirty="0">
              <a:solidFill>
                <a:srgbClr val="000000"/>
              </a:solidFill>
              <a:latin typeface="Myriad Pro" panose="020B0503030403020204" pitchFamily="34" charset="0"/>
              <a:ea typeface="Raleway"/>
              <a:cs typeface="Raleway"/>
              <a:sym typeface="Raleway"/>
            </a:endParaRPr>
          </a:p>
        </p:txBody>
      </p:sp>
      <p:sp>
        <p:nvSpPr>
          <p:cNvPr id="36" name="TextBox 36"/>
          <p:cNvSpPr txBox="1"/>
          <p:nvPr/>
        </p:nvSpPr>
        <p:spPr>
          <a:xfrm>
            <a:off x="10730051" y="5792897"/>
            <a:ext cx="6529249" cy="431701"/>
          </a:xfrm>
          <a:prstGeom prst="rect">
            <a:avLst/>
          </a:prstGeom>
        </p:spPr>
        <p:txBody>
          <a:bodyPr lIns="0" tIns="0" rIns="0" bIns="0" rtlCol="0" anchor="t">
            <a:spAutoFit/>
          </a:bodyPr>
          <a:lstStyle/>
          <a:p>
            <a:pPr algn="l">
              <a:lnSpc>
                <a:spcPts val="3499"/>
              </a:lnSpc>
              <a:spcBef>
                <a:spcPct val="0"/>
              </a:spcBef>
            </a:pPr>
            <a:r>
              <a:rPr lang="en-US" sz="2499" b="1" dirty="0">
                <a:solidFill>
                  <a:schemeClr val="tx1">
                    <a:lumMod val="85000"/>
                    <a:lumOff val="15000"/>
                  </a:schemeClr>
                </a:solidFill>
                <a:latin typeface="Myriad Pro" panose="020B0503030403020204" pitchFamily="34" charset="0"/>
                <a:ea typeface="Raleway Bold"/>
                <a:cs typeface="Raleway Bold"/>
                <a:sym typeface="Raleway Bold"/>
              </a:rPr>
              <a:t>Production</a:t>
            </a:r>
            <a:r>
              <a:rPr lang="en-US" sz="2499" b="1" dirty="0">
                <a:solidFill>
                  <a:srgbClr val="FFC000"/>
                </a:solidFill>
                <a:latin typeface="Myriad Pro" panose="020B0503030403020204" pitchFamily="34" charset="0"/>
                <a:ea typeface="Raleway Bold"/>
                <a:cs typeface="Raleway Bold"/>
                <a:sym typeface="Raleway Bold"/>
              </a:rPr>
              <a:t> Capacity</a:t>
            </a:r>
          </a:p>
        </p:txBody>
      </p:sp>
      <p:grpSp>
        <p:nvGrpSpPr>
          <p:cNvPr id="37" name="Group 13">
            <a:extLst>
              <a:ext uri="{FF2B5EF4-FFF2-40B4-BE49-F238E27FC236}">
                <a16:creationId xmlns:a16="http://schemas.microsoft.com/office/drawing/2014/main" id="{850AB719-6BC2-7BC5-8CFD-80F12F246E1F}"/>
              </a:ext>
            </a:extLst>
          </p:cNvPr>
          <p:cNvGrpSpPr/>
          <p:nvPr/>
        </p:nvGrpSpPr>
        <p:grpSpPr>
          <a:xfrm>
            <a:off x="9598462" y="7977956"/>
            <a:ext cx="844558" cy="982759"/>
            <a:chOff x="0" y="0"/>
            <a:chExt cx="698500" cy="812800"/>
          </a:xfrm>
        </p:grpSpPr>
        <p:sp>
          <p:nvSpPr>
            <p:cNvPr id="38" name="Freeform 14">
              <a:extLst>
                <a:ext uri="{FF2B5EF4-FFF2-40B4-BE49-F238E27FC236}">
                  <a16:creationId xmlns:a16="http://schemas.microsoft.com/office/drawing/2014/main" id="{86B08CEC-0262-A1BC-4C5D-BD9D6357A976}"/>
                </a:ext>
              </a:extLst>
            </p:cNvPr>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105"/>
            </a:solidFill>
          </p:spPr>
        </p:sp>
        <p:sp>
          <p:nvSpPr>
            <p:cNvPr id="39" name="TextBox 15">
              <a:extLst>
                <a:ext uri="{FF2B5EF4-FFF2-40B4-BE49-F238E27FC236}">
                  <a16:creationId xmlns:a16="http://schemas.microsoft.com/office/drawing/2014/main" id="{8CAB42D8-0742-C652-D068-F1EA72A1209B}"/>
                </a:ext>
              </a:extLst>
            </p:cNvPr>
            <p:cNvSpPr txBox="1"/>
            <p:nvPr/>
          </p:nvSpPr>
          <p:spPr>
            <a:xfrm>
              <a:off x="0" y="101600"/>
              <a:ext cx="698500" cy="571500"/>
            </a:xfrm>
            <a:prstGeom prst="rect">
              <a:avLst/>
            </a:prstGeom>
          </p:spPr>
          <p:txBody>
            <a:bodyPr lIns="280479" tIns="280479" rIns="280479" bIns="280479" rtlCol="0" anchor="ctr"/>
            <a:lstStyle/>
            <a:p>
              <a:pPr algn="ctr">
                <a:lnSpc>
                  <a:spcPts val="2660"/>
                </a:lnSpc>
              </a:pPr>
              <a:endParaRPr dirty="0">
                <a:latin typeface="Myriad Pro" panose="020B0503030403020204" pitchFamily="34" charset="0"/>
              </a:endParaRPr>
            </a:p>
          </p:txBody>
        </p:sp>
      </p:grpSp>
      <p:sp>
        <p:nvSpPr>
          <p:cNvPr id="40" name="Freeform 29">
            <a:extLst>
              <a:ext uri="{FF2B5EF4-FFF2-40B4-BE49-F238E27FC236}">
                <a16:creationId xmlns:a16="http://schemas.microsoft.com/office/drawing/2014/main" id="{82945A9B-C037-EA64-7987-A0E7283029CB}"/>
              </a:ext>
            </a:extLst>
          </p:cNvPr>
          <p:cNvSpPr/>
          <p:nvPr/>
        </p:nvSpPr>
        <p:spPr>
          <a:xfrm>
            <a:off x="9802961" y="8285818"/>
            <a:ext cx="435560" cy="367036"/>
          </a:xfrm>
          <a:custGeom>
            <a:avLst/>
            <a:gdLst/>
            <a:ahLst/>
            <a:cxnLst/>
            <a:rect l="l" t="t" r="r" b="b"/>
            <a:pathLst>
              <a:path w="435560" h="367036">
                <a:moveTo>
                  <a:pt x="0" y="0"/>
                </a:moveTo>
                <a:lnTo>
                  <a:pt x="435561" y="0"/>
                </a:lnTo>
                <a:lnTo>
                  <a:pt x="435561" y="367036"/>
                </a:lnTo>
                <a:lnTo>
                  <a:pt x="0" y="367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33">
            <a:extLst>
              <a:ext uri="{FF2B5EF4-FFF2-40B4-BE49-F238E27FC236}">
                <a16:creationId xmlns:a16="http://schemas.microsoft.com/office/drawing/2014/main" id="{1ABB0E81-4552-5B6F-D54A-0EBF670E981A}"/>
              </a:ext>
            </a:extLst>
          </p:cNvPr>
          <p:cNvSpPr txBox="1"/>
          <p:nvPr/>
        </p:nvSpPr>
        <p:spPr>
          <a:xfrm>
            <a:off x="10730051" y="8470277"/>
            <a:ext cx="6775443" cy="1126014"/>
          </a:xfrm>
          <a:prstGeom prst="rect">
            <a:avLst/>
          </a:prstGeom>
        </p:spPr>
        <p:txBody>
          <a:bodyPr wrap="square" lIns="0" tIns="0" rIns="0" bIns="0" rtlCol="0" anchor="t">
            <a:spAutoFit/>
          </a:bodyPr>
          <a:lstStyle/>
          <a:p>
            <a:pPr algn="l">
              <a:lnSpc>
                <a:spcPts val="3000"/>
              </a:lnSpc>
            </a:pPr>
            <a:r>
              <a:rPr lang="en-US" sz="2000" dirty="0">
                <a:solidFill>
                  <a:srgbClr val="000000"/>
                </a:solidFill>
                <a:latin typeface="Myriad Pro" panose="020B0503030403020204" pitchFamily="34" charset="0"/>
                <a:ea typeface="Raleway"/>
                <a:cs typeface="Raleway"/>
                <a:sym typeface="Raleway"/>
              </a:rPr>
              <a:t>We adhere to international packaging standards and hold all necessary certificates confirming the quality and safety of our products.</a:t>
            </a:r>
            <a:endParaRPr lang="ru-RU" sz="2000" dirty="0">
              <a:solidFill>
                <a:srgbClr val="000000"/>
              </a:solidFill>
              <a:latin typeface="Myriad Pro" panose="020B0503030403020204" pitchFamily="34" charset="0"/>
              <a:ea typeface="Raleway"/>
              <a:cs typeface="Raleway"/>
              <a:sym typeface="Raleway"/>
            </a:endParaRPr>
          </a:p>
        </p:txBody>
      </p:sp>
      <p:sp>
        <p:nvSpPr>
          <p:cNvPr id="42" name="TextBox 34">
            <a:extLst>
              <a:ext uri="{FF2B5EF4-FFF2-40B4-BE49-F238E27FC236}">
                <a16:creationId xmlns:a16="http://schemas.microsoft.com/office/drawing/2014/main" id="{DB7E29A5-B085-5E81-BF67-0A65A9F367C8}"/>
              </a:ext>
            </a:extLst>
          </p:cNvPr>
          <p:cNvSpPr txBox="1"/>
          <p:nvPr/>
        </p:nvSpPr>
        <p:spPr>
          <a:xfrm>
            <a:off x="10730051" y="7920806"/>
            <a:ext cx="6529249" cy="431701"/>
          </a:xfrm>
          <a:prstGeom prst="rect">
            <a:avLst/>
          </a:prstGeom>
        </p:spPr>
        <p:txBody>
          <a:bodyPr lIns="0" tIns="0" rIns="0" bIns="0" rtlCol="0" anchor="t">
            <a:spAutoFit/>
          </a:bodyPr>
          <a:lstStyle/>
          <a:p>
            <a:pPr algn="l">
              <a:lnSpc>
                <a:spcPts val="3499"/>
              </a:lnSpc>
              <a:spcBef>
                <a:spcPct val="0"/>
              </a:spcBef>
            </a:pPr>
            <a:r>
              <a:rPr lang="en-US" sz="2499" b="1" dirty="0">
                <a:solidFill>
                  <a:srgbClr val="000000"/>
                </a:solidFill>
                <a:latin typeface="Myriad Pro" panose="020B0503030403020204" pitchFamily="34" charset="0"/>
                <a:ea typeface="Raleway Bold"/>
                <a:cs typeface="Raleway Bold"/>
                <a:sym typeface="Raleway Bold"/>
              </a:rPr>
              <a:t>Certificates &amp; </a:t>
            </a:r>
            <a:r>
              <a:rPr lang="en-US" sz="2499" b="1" dirty="0">
                <a:solidFill>
                  <a:srgbClr val="FFC000"/>
                </a:solidFill>
                <a:latin typeface="Myriad Pro" panose="020B0503030403020204" pitchFamily="34" charset="0"/>
                <a:ea typeface="Raleway Bold"/>
                <a:cs typeface="Raleway Bold"/>
                <a:sym typeface="Raleway Bold"/>
              </a:rPr>
              <a:t>Packaging Standards</a:t>
            </a:r>
          </a:p>
        </p:txBody>
      </p:sp>
      <p:grpSp>
        <p:nvGrpSpPr>
          <p:cNvPr id="30" name="Группа 29">
            <a:extLst>
              <a:ext uri="{FF2B5EF4-FFF2-40B4-BE49-F238E27FC236}">
                <a16:creationId xmlns:a16="http://schemas.microsoft.com/office/drawing/2014/main" id="{FB4632A0-D467-F15B-C69E-1FEC6BB913C7}"/>
              </a:ext>
            </a:extLst>
          </p:cNvPr>
          <p:cNvGrpSpPr/>
          <p:nvPr/>
        </p:nvGrpSpPr>
        <p:grpSpPr>
          <a:xfrm>
            <a:off x="9268661" y="298997"/>
            <a:ext cx="2590800" cy="1121727"/>
            <a:chOff x="4343400" y="745173"/>
            <a:chExt cx="3290132" cy="1347200"/>
          </a:xfrm>
        </p:grpSpPr>
        <p:sp>
          <p:nvSpPr>
            <p:cNvPr id="31" name="Прямоугольник: скругленные углы 30">
              <a:extLst>
                <a:ext uri="{FF2B5EF4-FFF2-40B4-BE49-F238E27FC236}">
                  <a16:creationId xmlns:a16="http://schemas.microsoft.com/office/drawing/2014/main" id="{3089F02B-F542-A672-CF53-DC475E9F4F6C}"/>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TextBox 21">
              <a:extLst>
                <a:ext uri="{FF2B5EF4-FFF2-40B4-BE49-F238E27FC236}">
                  <a16:creationId xmlns:a16="http://schemas.microsoft.com/office/drawing/2014/main" id="{5F02FA92-AEF4-CC6E-B5DD-7656B27A0933}"/>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15">
            <a:extLst>
              <a:ext uri="{FF2B5EF4-FFF2-40B4-BE49-F238E27FC236}">
                <a16:creationId xmlns:a16="http://schemas.microsoft.com/office/drawing/2014/main" id="{EF7FBB0A-E447-95AA-4D10-4859D7567DB2}"/>
              </a:ext>
            </a:extLst>
          </p:cNvPr>
          <p:cNvGrpSpPr/>
          <p:nvPr/>
        </p:nvGrpSpPr>
        <p:grpSpPr>
          <a:xfrm>
            <a:off x="8112105" y="4328963"/>
            <a:ext cx="4820889" cy="5773991"/>
            <a:chOff x="0" y="0"/>
            <a:chExt cx="678632" cy="812800"/>
          </a:xfrm>
        </p:grpSpPr>
        <p:sp>
          <p:nvSpPr>
            <p:cNvPr id="34" name="Freeform 16">
              <a:extLst>
                <a:ext uri="{FF2B5EF4-FFF2-40B4-BE49-F238E27FC236}">
                  <a16:creationId xmlns:a16="http://schemas.microsoft.com/office/drawing/2014/main" id="{2A74C684-68BB-B96E-50FA-48E0B11D5B1A}"/>
                </a:ext>
              </a:extLst>
            </p:cNvPr>
            <p:cNvSpPr/>
            <p:nvPr/>
          </p:nvSpPr>
          <p:spPr>
            <a:xfrm>
              <a:off x="0" y="0"/>
              <a:ext cx="678632" cy="812800"/>
            </a:xfrm>
            <a:custGeom>
              <a:avLst/>
              <a:gdLst/>
              <a:ahLst/>
              <a:cxnLst/>
              <a:rect l="l" t="t" r="r" b="b"/>
              <a:pathLst>
                <a:path w="678632" h="812800">
                  <a:moveTo>
                    <a:pt x="339316" y="0"/>
                  </a:moveTo>
                  <a:lnTo>
                    <a:pt x="678632" y="203200"/>
                  </a:lnTo>
                  <a:lnTo>
                    <a:pt x="678632" y="609600"/>
                  </a:lnTo>
                  <a:lnTo>
                    <a:pt x="339316" y="812800"/>
                  </a:lnTo>
                  <a:lnTo>
                    <a:pt x="0" y="609600"/>
                  </a:lnTo>
                  <a:lnTo>
                    <a:pt x="0" y="203200"/>
                  </a:lnTo>
                  <a:lnTo>
                    <a:pt x="339316" y="0"/>
                  </a:lnTo>
                  <a:close/>
                </a:path>
              </a:pathLst>
            </a:custGeom>
            <a:solidFill>
              <a:srgbClr val="FFC105"/>
            </a:solidFill>
          </p:spPr>
        </p:sp>
        <p:sp>
          <p:nvSpPr>
            <p:cNvPr id="35" name="TextBox 17">
              <a:extLst>
                <a:ext uri="{FF2B5EF4-FFF2-40B4-BE49-F238E27FC236}">
                  <a16:creationId xmlns:a16="http://schemas.microsoft.com/office/drawing/2014/main" id="{A8C1A4BD-B47F-8C96-D9A2-9475D710AA8D}"/>
                </a:ext>
              </a:extLst>
            </p:cNvPr>
            <p:cNvSpPr txBox="1"/>
            <p:nvPr/>
          </p:nvSpPr>
          <p:spPr>
            <a:xfrm>
              <a:off x="0" y="101600"/>
              <a:ext cx="678632" cy="5715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grpSp>
        <p:nvGrpSpPr>
          <p:cNvPr id="2" name="Group 2"/>
          <p:cNvGrpSpPr/>
          <p:nvPr/>
        </p:nvGrpSpPr>
        <p:grpSpPr>
          <a:xfrm>
            <a:off x="10611693" y="240371"/>
            <a:ext cx="2436611" cy="2835329"/>
            <a:chOff x="0" y="0"/>
            <a:chExt cx="698500" cy="812800"/>
          </a:xfrm>
        </p:grpSpPr>
        <p:sp>
          <p:nvSpPr>
            <p:cNvPr id="3" name="Freeform 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4" name="TextBox 4"/>
            <p:cNvSpPr txBox="1"/>
            <p:nvPr/>
          </p:nvSpPr>
          <p:spPr>
            <a:xfrm>
              <a:off x="0" y="101600"/>
              <a:ext cx="698500" cy="571500"/>
            </a:xfrm>
            <a:prstGeom prst="rect">
              <a:avLst/>
            </a:prstGeom>
          </p:spPr>
          <p:txBody>
            <a:bodyPr lIns="282086" tIns="282086" rIns="282086" bIns="282086" rtlCol="0" anchor="ctr"/>
            <a:lstStyle/>
            <a:p>
              <a:pPr algn="ctr">
                <a:lnSpc>
                  <a:spcPts val="2659"/>
                </a:lnSpc>
              </a:pPr>
              <a:endParaRPr>
                <a:latin typeface="Myriad Pro" panose="020B0503030403020204" pitchFamily="34" charset="0"/>
              </a:endParaRPr>
            </a:p>
          </p:txBody>
        </p:sp>
      </p:grpSp>
      <p:grpSp>
        <p:nvGrpSpPr>
          <p:cNvPr id="5" name="Group 5"/>
          <p:cNvGrpSpPr/>
          <p:nvPr/>
        </p:nvGrpSpPr>
        <p:grpSpPr>
          <a:xfrm>
            <a:off x="9340497" y="2547844"/>
            <a:ext cx="2436611" cy="2835329"/>
            <a:chOff x="0" y="0"/>
            <a:chExt cx="698500" cy="812800"/>
          </a:xfrm>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7" name="TextBox 7"/>
            <p:cNvSpPr txBox="1"/>
            <p:nvPr/>
          </p:nvSpPr>
          <p:spPr>
            <a:xfrm>
              <a:off x="0" y="101600"/>
              <a:ext cx="698500" cy="571500"/>
            </a:xfrm>
            <a:prstGeom prst="rect">
              <a:avLst/>
            </a:prstGeom>
          </p:spPr>
          <p:txBody>
            <a:bodyPr lIns="282086" tIns="282086" rIns="282086" bIns="282086" rtlCol="0" anchor="ctr"/>
            <a:lstStyle/>
            <a:p>
              <a:pPr algn="ctr">
                <a:lnSpc>
                  <a:spcPts val="2659"/>
                </a:lnSpc>
              </a:pPr>
              <a:endParaRPr>
                <a:latin typeface="Myriad Pro" panose="020B0503030403020204" pitchFamily="34" charset="0"/>
              </a:endParaRPr>
            </a:p>
          </p:txBody>
        </p:sp>
      </p:grpSp>
      <p:grpSp>
        <p:nvGrpSpPr>
          <p:cNvPr id="8" name="Group 8"/>
          <p:cNvGrpSpPr/>
          <p:nvPr/>
        </p:nvGrpSpPr>
        <p:grpSpPr>
          <a:xfrm>
            <a:off x="13154906" y="240371"/>
            <a:ext cx="2436611" cy="2835329"/>
            <a:chOff x="0" y="0"/>
            <a:chExt cx="698500" cy="812800"/>
          </a:xfrm>
        </p:grpSpPr>
        <p:sp>
          <p:nvSpPr>
            <p:cNvPr id="9" name="Freeform 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10" name="TextBox 10"/>
            <p:cNvSpPr txBox="1"/>
            <p:nvPr/>
          </p:nvSpPr>
          <p:spPr>
            <a:xfrm>
              <a:off x="0" y="101600"/>
              <a:ext cx="698500" cy="571500"/>
            </a:xfrm>
            <a:prstGeom prst="rect">
              <a:avLst/>
            </a:prstGeom>
          </p:spPr>
          <p:txBody>
            <a:bodyPr lIns="282086" tIns="282086" rIns="282086" bIns="282086" rtlCol="0" anchor="ctr"/>
            <a:lstStyle/>
            <a:p>
              <a:pPr algn="ctr">
                <a:lnSpc>
                  <a:spcPts val="2659"/>
                </a:lnSpc>
              </a:pPr>
              <a:endParaRPr>
                <a:latin typeface="Myriad Pro" panose="020B0503030403020204" pitchFamily="34" charset="0"/>
              </a:endParaRPr>
            </a:p>
          </p:txBody>
        </p:sp>
      </p:grpSp>
      <p:grpSp>
        <p:nvGrpSpPr>
          <p:cNvPr id="11" name="Group 11"/>
          <p:cNvGrpSpPr/>
          <p:nvPr/>
        </p:nvGrpSpPr>
        <p:grpSpPr>
          <a:xfrm>
            <a:off x="11846211" y="-2063724"/>
            <a:ext cx="2436611" cy="2835329"/>
            <a:chOff x="0" y="0"/>
            <a:chExt cx="698500" cy="812800"/>
          </a:xfrm>
        </p:grpSpPr>
        <p:sp>
          <p:nvSpPr>
            <p:cNvPr id="12" name="Freeform 1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13" name="TextBox 13"/>
            <p:cNvSpPr txBox="1"/>
            <p:nvPr/>
          </p:nvSpPr>
          <p:spPr>
            <a:xfrm>
              <a:off x="0" y="101600"/>
              <a:ext cx="698500" cy="571500"/>
            </a:xfrm>
            <a:prstGeom prst="rect">
              <a:avLst/>
            </a:prstGeom>
          </p:spPr>
          <p:txBody>
            <a:bodyPr lIns="282086" tIns="282086" rIns="282086" bIns="282086" rtlCol="0" anchor="ctr"/>
            <a:lstStyle/>
            <a:p>
              <a:pPr algn="ctr">
                <a:lnSpc>
                  <a:spcPts val="2659"/>
                </a:lnSpc>
              </a:pPr>
              <a:endParaRPr>
                <a:latin typeface="Myriad Pro" panose="020B0503030403020204" pitchFamily="34" charset="0"/>
              </a:endParaRPr>
            </a:p>
          </p:txBody>
        </p:sp>
      </p:grpSp>
      <p:grpSp>
        <p:nvGrpSpPr>
          <p:cNvPr id="14" name="Group 14"/>
          <p:cNvGrpSpPr/>
          <p:nvPr/>
        </p:nvGrpSpPr>
        <p:grpSpPr>
          <a:xfrm>
            <a:off x="11883436" y="2557984"/>
            <a:ext cx="2436611" cy="2835329"/>
            <a:chOff x="0" y="0"/>
            <a:chExt cx="698500" cy="812800"/>
          </a:xfrm>
        </p:grpSpPr>
        <p:sp>
          <p:nvSpPr>
            <p:cNvPr id="15" name="Freeform 1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16" name="TextBox 16"/>
            <p:cNvSpPr txBox="1"/>
            <p:nvPr/>
          </p:nvSpPr>
          <p:spPr>
            <a:xfrm>
              <a:off x="0" y="101600"/>
              <a:ext cx="698500" cy="571500"/>
            </a:xfrm>
            <a:prstGeom prst="rect">
              <a:avLst/>
            </a:prstGeom>
          </p:spPr>
          <p:txBody>
            <a:bodyPr lIns="282086" tIns="282086" rIns="282086" bIns="282086" rtlCol="0" anchor="ctr"/>
            <a:lstStyle/>
            <a:p>
              <a:pPr algn="ctr">
                <a:lnSpc>
                  <a:spcPts val="2659"/>
                </a:lnSpc>
              </a:pPr>
              <a:endParaRPr>
                <a:latin typeface="Myriad Pro" panose="020B0503030403020204" pitchFamily="34" charset="0"/>
              </a:endParaRPr>
            </a:p>
          </p:txBody>
        </p:sp>
      </p:grpSp>
      <p:grpSp>
        <p:nvGrpSpPr>
          <p:cNvPr id="17" name="Group 17"/>
          <p:cNvGrpSpPr/>
          <p:nvPr/>
        </p:nvGrpSpPr>
        <p:grpSpPr>
          <a:xfrm>
            <a:off x="15698119" y="240371"/>
            <a:ext cx="2436611" cy="2835329"/>
            <a:chOff x="0" y="0"/>
            <a:chExt cx="698500" cy="812800"/>
          </a:xfrm>
        </p:grpSpPr>
        <p:sp>
          <p:nvSpPr>
            <p:cNvPr id="18" name="Freeform 1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19" name="TextBox 19"/>
            <p:cNvSpPr txBox="1"/>
            <p:nvPr/>
          </p:nvSpPr>
          <p:spPr>
            <a:xfrm>
              <a:off x="0" y="101600"/>
              <a:ext cx="698500" cy="571500"/>
            </a:xfrm>
            <a:prstGeom prst="rect">
              <a:avLst/>
            </a:prstGeom>
          </p:spPr>
          <p:txBody>
            <a:bodyPr lIns="282086" tIns="282086" rIns="282086" bIns="282086" rtlCol="0" anchor="ctr"/>
            <a:lstStyle/>
            <a:p>
              <a:pPr algn="ctr">
                <a:lnSpc>
                  <a:spcPts val="2659"/>
                </a:lnSpc>
              </a:pPr>
              <a:endParaRPr>
                <a:latin typeface="Myriad Pro" panose="020B0503030403020204" pitchFamily="34" charset="0"/>
              </a:endParaRPr>
            </a:p>
          </p:txBody>
        </p:sp>
      </p:grpSp>
      <p:grpSp>
        <p:nvGrpSpPr>
          <p:cNvPr id="20" name="Group 20"/>
          <p:cNvGrpSpPr/>
          <p:nvPr/>
        </p:nvGrpSpPr>
        <p:grpSpPr>
          <a:xfrm>
            <a:off x="14426376" y="2568125"/>
            <a:ext cx="2436611" cy="2835329"/>
            <a:chOff x="0" y="0"/>
            <a:chExt cx="698500" cy="812800"/>
          </a:xfrm>
        </p:grpSpPr>
        <p:sp>
          <p:nvSpPr>
            <p:cNvPr id="21" name="Freeform 2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22" name="TextBox 22"/>
            <p:cNvSpPr txBox="1"/>
            <p:nvPr/>
          </p:nvSpPr>
          <p:spPr>
            <a:xfrm>
              <a:off x="0" y="101600"/>
              <a:ext cx="698500" cy="571500"/>
            </a:xfrm>
            <a:prstGeom prst="rect">
              <a:avLst/>
            </a:prstGeom>
          </p:spPr>
          <p:txBody>
            <a:bodyPr lIns="282086" tIns="282086" rIns="282086" bIns="282086" rtlCol="0" anchor="ctr"/>
            <a:lstStyle/>
            <a:p>
              <a:pPr algn="ctr">
                <a:lnSpc>
                  <a:spcPts val="2659"/>
                </a:lnSpc>
              </a:pPr>
              <a:endParaRPr>
                <a:latin typeface="Myriad Pro" panose="020B0503030403020204" pitchFamily="34" charset="0"/>
              </a:endParaRPr>
            </a:p>
          </p:txBody>
        </p:sp>
      </p:grpSp>
      <p:grpSp>
        <p:nvGrpSpPr>
          <p:cNvPr id="23" name="Group 23"/>
          <p:cNvGrpSpPr/>
          <p:nvPr/>
        </p:nvGrpSpPr>
        <p:grpSpPr>
          <a:xfrm>
            <a:off x="16969316" y="2578265"/>
            <a:ext cx="2436611" cy="2835329"/>
            <a:chOff x="0" y="0"/>
            <a:chExt cx="698500" cy="812800"/>
          </a:xfrm>
        </p:grpSpPr>
        <p:sp>
          <p:nvSpPr>
            <p:cNvPr id="24" name="Freeform 2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47625" cap="sq">
              <a:solidFill>
                <a:srgbClr val="000000">
                  <a:alpha val="24706"/>
                </a:srgbClr>
              </a:solidFill>
              <a:prstDash val="solid"/>
              <a:miter/>
            </a:ln>
          </p:spPr>
        </p:sp>
        <p:sp>
          <p:nvSpPr>
            <p:cNvPr id="25" name="TextBox 25"/>
            <p:cNvSpPr txBox="1"/>
            <p:nvPr/>
          </p:nvSpPr>
          <p:spPr>
            <a:xfrm>
              <a:off x="0" y="101600"/>
              <a:ext cx="698500" cy="571500"/>
            </a:xfrm>
            <a:prstGeom prst="rect">
              <a:avLst/>
            </a:prstGeom>
          </p:spPr>
          <p:txBody>
            <a:bodyPr lIns="282086" tIns="282086" rIns="282086" bIns="282086" rtlCol="0" anchor="ctr"/>
            <a:lstStyle/>
            <a:p>
              <a:pPr algn="ctr">
                <a:lnSpc>
                  <a:spcPts val="2659"/>
                </a:lnSpc>
              </a:pPr>
              <a:endParaRPr>
                <a:latin typeface="Myriad Pro" panose="020B0503030403020204" pitchFamily="34" charset="0"/>
              </a:endParaRPr>
            </a:p>
          </p:txBody>
        </p:sp>
      </p:grpSp>
      <p:grpSp>
        <p:nvGrpSpPr>
          <p:cNvPr id="26" name="Group 26"/>
          <p:cNvGrpSpPr>
            <a:grpSpLocks noChangeAspect="1"/>
          </p:cNvGrpSpPr>
          <p:nvPr/>
        </p:nvGrpSpPr>
        <p:grpSpPr>
          <a:xfrm>
            <a:off x="10190723" y="1359229"/>
            <a:ext cx="9426611" cy="7568542"/>
            <a:chOff x="0" y="0"/>
            <a:chExt cx="7467600" cy="5995670"/>
          </a:xfrm>
        </p:grpSpPr>
        <p:sp>
          <p:nvSpPr>
            <p:cNvPr id="27" name="Freeform 27"/>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28" name="Freeform 28"/>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29" name="Freeform 29"/>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id="30" name="Freeform 30"/>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2"/>
              <a:stretch>
                <a:fillRect t="-9300" b="-9300"/>
              </a:stretch>
            </a:blipFill>
          </p:spPr>
        </p:sp>
      </p:grpSp>
      <p:sp>
        <p:nvSpPr>
          <p:cNvPr id="31" name="TextBox 31"/>
          <p:cNvSpPr txBox="1"/>
          <p:nvPr/>
        </p:nvSpPr>
        <p:spPr>
          <a:xfrm>
            <a:off x="1030757" y="2544601"/>
            <a:ext cx="8510799" cy="778355"/>
          </a:xfrm>
          <a:prstGeom prst="rect">
            <a:avLst/>
          </a:prstGeom>
        </p:spPr>
        <p:txBody>
          <a:bodyPr wrap="square" lIns="0" tIns="0" rIns="0" bIns="0" rtlCol="0" anchor="t">
            <a:spAutoFit/>
          </a:bodyPr>
          <a:lstStyle/>
          <a:p>
            <a:pPr algn="l">
              <a:lnSpc>
                <a:spcPts val="6000"/>
              </a:lnSpc>
            </a:pPr>
            <a:r>
              <a:rPr lang="en-US" sz="6000" b="1" dirty="0">
                <a:solidFill>
                  <a:srgbClr val="000000"/>
                </a:solidFill>
                <a:latin typeface="Myriad Pro" panose="020B0503030403020204" pitchFamily="34" charset="0"/>
                <a:ea typeface="Raleway Bold"/>
                <a:cs typeface="Raleway Bold"/>
                <a:sym typeface="Raleway Bold"/>
              </a:rPr>
              <a:t>Partner Portfolio</a:t>
            </a:r>
            <a:endParaRPr lang="ru-RU" sz="6000" b="1" dirty="0">
              <a:solidFill>
                <a:srgbClr val="000000"/>
              </a:solidFill>
              <a:latin typeface="Myriad Pro" panose="020B0503030403020204" pitchFamily="34" charset="0"/>
              <a:ea typeface="Raleway Bold"/>
              <a:cs typeface="Raleway Bold"/>
              <a:sym typeface="Raleway Bold"/>
            </a:endParaRPr>
          </a:p>
        </p:txBody>
      </p:sp>
      <p:sp>
        <p:nvSpPr>
          <p:cNvPr id="32" name="TextBox 32"/>
          <p:cNvSpPr txBox="1"/>
          <p:nvPr/>
        </p:nvSpPr>
        <p:spPr>
          <a:xfrm>
            <a:off x="1030757" y="3641119"/>
            <a:ext cx="7734300" cy="2217017"/>
          </a:xfrm>
          <a:prstGeom prst="rect">
            <a:avLst/>
          </a:prstGeom>
        </p:spPr>
        <p:txBody>
          <a:bodyPr wrap="square" lIns="0" tIns="0" rIns="0" bIns="0" rtlCol="0" anchor="t">
            <a:spAutoFit/>
          </a:bodyPr>
          <a:lstStyle/>
          <a:p>
            <a:pPr algn="l">
              <a:lnSpc>
                <a:spcPts val="3499"/>
              </a:lnSpc>
            </a:pPr>
            <a:r>
              <a:rPr lang="en-US" sz="2499" dirty="0">
                <a:solidFill>
                  <a:srgbClr val="000000"/>
                </a:solidFill>
                <a:latin typeface="Myriad Pro" panose="020B0503030403020204" pitchFamily="34" charset="0"/>
                <a:ea typeface="Raleway"/>
                <a:cs typeface="Raleway"/>
                <a:sym typeface="Raleway"/>
              </a:rPr>
              <a:t>We are proud of our extensive portfolio of partners around the world, including Germany, Poland, the UAE, and other countries. We have received numerous positive reviews and have many successful collaboration cases with distributors.</a:t>
            </a:r>
            <a:endParaRPr lang="ru-RU" sz="2499" dirty="0">
              <a:solidFill>
                <a:srgbClr val="000000"/>
              </a:solidFill>
              <a:latin typeface="Myriad Pro" panose="020B0503030403020204" pitchFamily="34" charset="0"/>
              <a:ea typeface="Raleway"/>
              <a:cs typeface="Raleway"/>
              <a:sym typeface="Raleway"/>
            </a:endParaRPr>
          </a:p>
        </p:txBody>
      </p:sp>
      <p:grpSp>
        <p:nvGrpSpPr>
          <p:cNvPr id="36" name="Группа 35">
            <a:extLst>
              <a:ext uri="{FF2B5EF4-FFF2-40B4-BE49-F238E27FC236}">
                <a16:creationId xmlns:a16="http://schemas.microsoft.com/office/drawing/2014/main" id="{F6AE5130-6433-7A76-69D8-2401EA4083D2}"/>
              </a:ext>
            </a:extLst>
          </p:cNvPr>
          <p:cNvGrpSpPr/>
          <p:nvPr/>
        </p:nvGrpSpPr>
        <p:grpSpPr>
          <a:xfrm>
            <a:off x="1030757" y="298997"/>
            <a:ext cx="2590800" cy="1121727"/>
            <a:chOff x="4343400" y="745173"/>
            <a:chExt cx="3290132" cy="1347200"/>
          </a:xfrm>
        </p:grpSpPr>
        <p:sp>
          <p:nvSpPr>
            <p:cNvPr id="37" name="Прямоугольник: скругленные углы 36">
              <a:extLst>
                <a:ext uri="{FF2B5EF4-FFF2-40B4-BE49-F238E27FC236}">
                  <a16:creationId xmlns:a16="http://schemas.microsoft.com/office/drawing/2014/main" id="{560F9016-E7C9-E639-B5CA-9392B8C46F59}"/>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TextBox 21">
              <a:extLst>
                <a:ext uri="{FF2B5EF4-FFF2-40B4-BE49-F238E27FC236}">
                  <a16:creationId xmlns:a16="http://schemas.microsoft.com/office/drawing/2014/main" id="{CDFC871E-DBCD-AEF4-3DCA-20050A0581E5}"/>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9690" y="2066014"/>
            <a:ext cx="1146879" cy="985599"/>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4" name="TextBox 4"/>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grpSp>
        <p:nvGrpSpPr>
          <p:cNvPr id="5" name="Group 5"/>
          <p:cNvGrpSpPr/>
          <p:nvPr/>
        </p:nvGrpSpPr>
        <p:grpSpPr>
          <a:xfrm>
            <a:off x="-585982" y="-465834"/>
            <a:ext cx="1146879" cy="985599"/>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7" name="TextBox 7"/>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grpSp>
        <p:nvGrpSpPr>
          <p:cNvPr id="8" name="Group 8"/>
          <p:cNvGrpSpPr/>
          <p:nvPr/>
        </p:nvGrpSpPr>
        <p:grpSpPr>
          <a:xfrm>
            <a:off x="16916400" y="382205"/>
            <a:ext cx="1146879" cy="985599"/>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10" name="TextBox 10"/>
            <p:cNvSpPr txBox="1"/>
            <p:nvPr/>
          </p:nvSpPr>
          <p:spPr>
            <a:xfrm>
              <a:off x="114300" y="-38100"/>
              <a:ext cx="584200" cy="736600"/>
            </a:xfrm>
            <a:prstGeom prst="rect">
              <a:avLst/>
            </a:prstGeom>
          </p:spPr>
          <p:txBody>
            <a:bodyPr lIns="1884823" tIns="1884823" rIns="1884823" bIns="1884823" rtlCol="0" anchor="ctr"/>
            <a:lstStyle/>
            <a:p>
              <a:pPr algn="ctr">
                <a:lnSpc>
                  <a:spcPts val="2659"/>
                </a:lnSpc>
              </a:pPr>
              <a:endParaRPr>
                <a:latin typeface="Myriad Pro" panose="020B0503030403020204" pitchFamily="34" charset="0"/>
              </a:endParaRPr>
            </a:p>
          </p:txBody>
        </p:sp>
      </p:grpSp>
      <p:grpSp>
        <p:nvGrpSpPr>
          <p:cNvPr id="11" name="Group 11"/>
          <p:cNvGrpSpPr/>
          <p:nvPr/>
        </p:nvGrpSpPr>
        <p:grpSpPr>
          <a:xfrm>
            <a:off x="1970725" y="2631641"/>
            <a:ext cx="4511009" cy="4163795"/>
            <a:chOff x="0" y="0"/>
            <a:chExt cx="755199" cy="697071"/>
          </a:xfrm>
        </p:grpSpPr>
        <p:sp>
          <p:nvSpPr>
            <p:cNvPr id="12" name="Freeform 12"/>
            <p:cNvSpPr/>
            <p:nvPr/>
          </p:nvSpPr>
          <p:spPr>
            <a:xfrm>
              <a:off x="0" y="0"/>
              <a:ext cx="755199" cy="697071"/>
            </a:xfrm>
            <a:custGeom>
              <a:avLst/>
              <a:gdLst/>
              <a:ahLst/>
              <a:cxnLst/>
              <a:rect l="l" t="t" r="r" b="b"/>
              <a:pathLst>
                <a:path w="755199" h="697071">
                  <a:moveTo>
                    <a:pt x="0" y="0"/>
                  </a:moveTo>
                  <a:lnTo>
                    <a:pt x="755199" y="0"/>
                  </a:lnTo>
                  <a:lnTo>
                    <a:pt x="755199" y="697071"/>
                  </a:lnTo>
                  <a:lnTo>
                    <a:pt x="0" y="697071"/>
                  </a:lnTo>
                  <a:close/>
                </a:path>
              </a:pathLst>
            </a:custGeom>
            <a:blipFill>
              <a:blip r:embed="rId2"/>
              <a:stretch>
                <a:fillRect l="-19140" r="-19140"/>
              </a:stretch>
            </a:blipFill>
          </p:spPr>
        </p:sp>
      </p:grpSp>
      <p:grpSp>
        <p:nvGrpSpPr>
          <p:cNvPr id="13" name="Group 13"/>
          <p:cNvGrpSpPr/>
          <p:nvPr/>
        </p:nvGrpSpPr>
        <p:grpSpPr>
          <a:xfrm>
            <a:off x="1970725" y="4737631"/>
            <a:ext cx="4511009" cy="3980892"/>
            <a:chOff x="0" y="0"/>
            <a:chExt cx="194677" cy="82993"/>
          </a:xfrm>
        </p:grpSpPr>
        <p:sp>
          <p:nvSpPr>
            <p:cNvPr id="14" name="Freeform 14"/>
            <p:cNvSpPr/>
            <p:nvPr/>
          </p:nvSpPr>
          <p:spPr>
            <a:xfrm>
              <a:off x="0" y="0"/>
              <a:ext cx="194677" cy="82993"/>
            </a:xfrm>
            <a:custGeom>
              <a:avLst/>
              <a:gdLst/>
              <a:ahLst/>
              <a:cxnLst/>
              <a:rect l="l" t="t" r="r" b="b"/>
              <a:pathLst>
                <a:path w="194677" h="82993">
                  <a:moveTo>
                    <a:pt x="0" y="0"/>
                  </a:moveTo>
                  <a:lnTo>
                    <a:pt x="194677" y="0"/>
                  </a:lnTo>
                  <a:lnTo>
                    <a:pt x="194677" y="82993"/>
                  </a:lnTo>
                  <a:lnTo>
                    <a:pt x="0" y="82993"/>
                  </a:lnTo>
                  <a:close/>
                </a:path>
              </a:pathLst>
            </a:custGeom>
            <a:solidFill>
              <a:srgbClr val="FFC105"/>
            </a:solidFill>
          </p:spPr>
        </p:sp>
        <p:sp>
          <p:nvSpPr>
            <p:cNvPr id="15" name="TextBox 15"/>
            <p:cNvSpPr txBox="1"/>
            <p:nvPr/>
          </p:nvSpPr>
          <p:spPr>
            <a:xfrm>
              <a:off x="0" y="-38100"/>
              <a:ext cx="194677" cy="121093"/>
            </a:xfrm>
            <a:prstGeom prst="rect">
              <a:avLst/>
            </a:prstGeom>
          </p:spPr>
          <p:txBody>
            <a:bodyPr lIns="310025" tIns="310025" rIns="310025" bIns="310025" rtlCol="0" anchor="ctr"/>
            <a:lstStyle/>
            <a:p>
              <a:pPr algn="ctr">
                <a:lnSpc>
                  <a:spcPts val="2659"/>
                </a:lnSpc>
              </a:pPr>
              <a:endParaRPr>
                <a:latin typeface="Myriad Pro" panose="020B0503030403020204" pitchFamily="34" charset="0"/>
              </a:endParaRPr>
            </a:p>
          </p:txBody>
        </p:sp>
      </p:grpSp>
      <p:grpSp>
        <p:nvGrpSpPr>
          <p:cNvPr id="16" name="Group 16"/>
          <p:cNvGrpSpPr/>
          <p:nvPr/>
        </p:nvGrpSpPr>
        <p:grpSpPr>
          <a:xfrm>
            <a:off x="11806266" y="2631641"/>
            <a:ext cx="4511009" cy="4163795"/>
            <a:chOff x="0" y="0"/>
            <a:chExt cx="755199" cy="697071"/>
          </a:xfrm>
        </p:grpSpPr>
        <p:sp>
          <p:nvSpPr>
            <p:cNvPr id="17" name="Freeform 17"/>
            <p:cNvSpPr/>
            <p:nvPr/>
          </p:nvSpPr>
          <p:spPr>
            <a:xfrm>
              <a:off x="0" y="0"/>
              <a:ext cx="755199" cy="697071"/>
            </a:xfrm>
            <a:custGeom>
              <a:avLst/>
              <a:gdLst/>
              <a:ahLst/>
              <a:cxnLst/>
              <a:rect l="l" t="t" r="r" b="b"/>
              <a:pathLst>
                <a:path w="755199" h="697071">
                  <a:moveTo>
                    <a:pt x="0" y="0"/>
                  </a:moveTo>
                  <a:lnTo>
                    <a:pt x="755199" y="0"/>
                  </a:lnTo>
                  <a:lnTo>
                    <a:pt x="755199" y="697071"/>
                  </a:lnTo>
                  <a:lnTo>
                    <a:pt x="0" y="697071"/>
                  </a:lnTo>
                  <a:close/>
                </a:path>
              </a:pathLst>
            </a:custGeom>
            <a:blipFill>
              <a:blip r:embed="rId3"/>
              <a:stretch>
                <a:fillRect l="-19531" r="-19531"/>
              </a:stretch>
            </a:blipFill>
          </p:spPr>
        </p:sp>
      </p:grpSp>
      <p:grpSp>
        <p:nvGrpSpPr>
          <p:cNvPr id="18" name="Group 18"/>
          <p:cNvGrpSpPr/>
          <p:nvPr/>
        </p:nvGrpSpPr>
        <p:grpSpPr>
          <a:xfrm>
            <a:off x="11806266" y="4737631"/>
            <a:ext cx="4511009" cy="3980891"/>
            <a:chOff x="0" y="0"/>
            <a:chExt cx="194677" cy="82993"/>
          </a:xfrm>
        </p:grpSpPr>
        <p:sp>
          <p:nvSpPr>
            <p:cNvPr id="19" name="Freeform 19"/>
            <p:cNvSpPr/>
            <p:nvPr/>
          </p:nvSpPr>
          <p:spPr>
            <a:xfrm>
              <a:off x="0" y="0"/>
              <a:ext cx="194677" cy="82993"/>
            </a:xfrm>
            <a:custGeom>
              <a:avLst/>
              <a:gdLst/>
              <a:ahLst/>
              <a:cxnLst/>
              <a:rect l="l" t="t" r="r" b="b"/>
              <a:pathLst>
                <a:path w="194677" h="82993">
                  <a:moveTo>
                    <a:pt x="0" y="0"/>
                  </a:moveTo>
                  <a:lnTo>
                    <a:pt x="194677" y="0"/>
                  </a:lnTo>
                  <a:lnTo>
                    <a:pt x="194677" y="82993"/>
                  </a:lnTo>
                  <a:lnTo>
                    <a:pt x="0" y="82993"/>
                  </a:lnTo>
                  <a:close/>
                </a:path>
              </a:pathLst>
            </a:custGeom>
            <a:solidFill>
              <a:srgbClr val="FFC105"/>
            </a:solidFill>
          </p:spPr>
        </p:sp>
        <p:sp>
          <p:nvSpPr>
            <p:cNvPr id="20" name="TextBox 20"/>
            <p:cNvSpPr txBox="1"/>
            <p:nvPr/>
          </p:nvSpPr>
          <p:spPr>
            <a:xfrm>
              <a:off x="0" y="-38100"/>
              <a:ext cx="194677" cy="121093"/>
            </a:xfrm>
            <a:prstGeom prst="rect">
              <a:avLst/>
            </a:prstGeom>
          </p:spPr>
          <p:txBody>
            <a:bodyPr lIns="310025" tIns="310025" rIns="310025" bIns="310025" rtlCol="0" anchor="ctr"/>
            <a:lstStyle/>
            <a:p>
              <a:pPr algn="ctr">
                <a:lnSpc>
                  <a:spcPts val="2659"/>
                </a:lnSpc>
              </a:pPr>
              <a:endParaRPr>
                <a:latin typeface="Myriad Pro" panose="020B0503030403020204" pitchFamily="34" charset="0"/>
              </a:endParaRPr>
            </a:p>
          </p:txBody>
        </p:sp>
      </p:grpSp>
      <p:grpSp>
        <p:nvGrpSpPr>
          <p:cNvPr id="21" name="Group 21"/>
          <p:cNvGrpSpPr/>
          <p:nvPr/>
        </p:nvGrpSpPr>
        <p:grpSpPr>
          <a:xfrm>
            <a:off x="6904412" y="2631641"/>
            <a:ext cx="4511009" cy="6086881"/>
            <a:chOff x="0" y="0"/>
            <a:chExt cx="194677" cy="262685"/>
          </a:xfrm>
        </p:grpSpPr>
        <p:sp>
          <p:nvSpPr>
            <p:cNvPr id="22" name="Freeform 22"/>
            <p:cNvSpPr/>
            <p:nvPr/>
          </p:nvSpPr>
          <p:spPr>
            <a:xfrm>
              <a:off x="0" y="0"/>
              <a:ext cx="194677" cy="262685"/>
            </a:xfrm>
            <a:custGeom>
              <a:avLst/>
              <a:gdLst/>
              <a:ahLst/>
              <a:cxnLst/>
              <a:rect l="l" t="t" r="r" b="b"/>
              <a:pathLst>
                <a:path w="194677" h="262685">
                  <a:moveTo>
                    <a:pt x="0" y="0"/>
                  </a:moveTo>
                  <a:lnTo>
                    <a:pt x="194677" y="0"/>
                  </a:lnTo>
                  <a:lnTo>
                    <a:pt x="194677" y="262685"/>
                  </a:lnTo>
                  <a:lnTo>
                    <a:pt x="0" y="262685"/>
                  </a:lnTo>
                  <a:close/>
                </a:path>
              </a:pathLst>
            </a:custGeom>
            <a:solidFill>
              <a:srgbClr val="FFC105"/>
            </a:solidFill>
          </p:spPr>
        </p:sp>
        <p:sp>
          <p:nvSpPr>
            <p:cNvPr id="23" name="TextBox 23"/>
            <p:cNvSpPr txBox="1"/>
            <p:nvPr/>
          </p:nvSpPr>
          <p:spPr>
            <a:xfrm>
              <a:off x="0" y="-38100"/>
              <a:ext cx="194677" cy="300785"/>
            </a:xfrm>
            <a:prstGeom prst="rect">
              <a:avLst/>
            </a:prstGeom>
          </p:spPr>
          <p:txBody>
            <a:bodyPr lIns="310025" tIns="310025" rIns="310025" bIns="310025" rtlCol="0" anchor="ctr"/>
            <a:lstStyle/>
            <a:p>
              <a:pPr algn="ctr">
                <a:lnSpc>
                  <a:spcPts val="2659"/>
                </a:lnSpc>
              </a:pPr>
              <a:endParaRPr>
                <a:latin typeface="Myriad Pro" panose="020B0503030403020204" pitchFamily="34" charset="0"/>
              </a:endParaRPr>
            </a:p>
          </p:txBody>
        </p:sp>
      </p:grpSp>
      <p:sp>
        <p:nvSpPr>
          <p:cNvPr id="24" name="TextBox 24"/>
          <p:cNvSpPr txBox="1"/>
          <p:nvPr/>
        </p:nvSpPr>
        <p:spPr>
          <a:xfrm>
            <a:off x="5679966" y="793313"/>
            <a:ext cx="6959900" cy="1547796"/>
          </a:xfrm>
          <a:prstGeom prst="rect">
            <a:avLst/>
          </a:prstGeom>
        </p:spPr>
        <p:txBody>
          <a:bodyPr lIns="0" tIns="0" rIns="0" bIns="0" rtlCol="0" anchor="t">
            <a:spAutoFit/>
          </a:bodyPr>
          <a:lstStyle/>
          <a:p>
            <a:pPr algn="ctr">
              <a:lnSpc>
                <a:spcPts val="6000"/>
              </a:lnSpc>
            </a:pPr>
            <a:r>
              <a:rPr lang="en-US" sz="6000" b="1" dirty="0">
                <a:solidFill>
                  <a:srgbClr val="000000"/>
                </a:solidFill>
                <a:latin typeface="Myriad Pro" panose="020B0503030403020204" pitchFamily="34" charset="0"/>
                <a:ea typeface="Raleway Bold"/>
                <a:cs typeface="Raleway Bold"/>
                <a:sym typeface="Raleway Bold"/>
              </a:rPr>
              <a:t>Terms of Cooperation</a:t>
            </a:r>
            <a:endParaRPr lang="ru-RU" sz="6000" b="1" dirty="0">
              <a:solidFill>
                <a:srgbClr val="000000"/>
              </a:solidFill>
              <a:latin typeface="Myriad Pro" panose="020B0503030403020204" pitchFamily="34" charset="0"/>
              <a:ea typeface="Raleway Bold"/>
              <a:cs typeface="Raleway Bold"/>
              <a:sym typeface="Raleway Bold"/>
            </a:endParaRPr>
          </a:p>
        </p:txBody>
      </p:sp>
      <p:sp>
        <p:nvSpPr>
          <p:cNvPr id="27" name="Freeform 27"/>
          <p:cNvSpPr/>
          <p:nvPr/>
        </p:nvSpPr>
        <p:spPr>
          <a:xfrm>
            <a:off x="8597417" y="3951167"/>
            <a:ext cx="1124998" cy="1047728"/>
          </a:xfrm>
          <a:custGeom>
            <a:avLst/>
            <a:gdLst/>
            <a:ahLst/>
            <a:cxnLst/>
            <a:rect l="l" t="t" r="r" b="b"/>
            <a:pathLst>
              <a:path w="1124998" h="1047728">
                <a:moveTo>
                  <a:pt x="0" y="0"/>
                </a:moveTo>
                <a:lnTo>
                  <a:pt x="1124998" y="0"/>
                </a:lnTo>
                <a:lnTo>
                  <a:pt x="1124998" y="1047727"/>
                </a:lnTo>
                <a:lnTo>
                  <a:pt x="0" y="1047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TextBox 28"/>
          <p:cNvSpPr txBox="1"/>
          <p:nvPr/>
        </p:nvSpPr>
        <p:spPr>
          <a:xfrm>
            <a:off x="7318757" y="5324834"/>
            <a:ext cx="3682319" cy="869341"/>
          </a:xfrm>
          <a:prstGeom prst="rect">
            <a:avLst/>
          </a:prstGeom>
        </p:spPr>
        <p:txBody>
          <a:bodyPr lIns="0" tIns="0" rIns="0" bIns="0" rtlCol="0" anchor="t">
            <a:spAutoFit/>
          </a:bodyPr>
          <a:lstStyle/>
          <a:p>
            <a:pPr algn="ctr">
              <a:lnSpc>
                <a:spcPts val="3499"/>
              </a:lnSpc>
            </a:pPr>
            <a:r>
              <a:rPr lang="en-US" sz="2499" b="1" dirty="0">
                <a:solidFill>
                  <a:srgbClr val="000000"/>
                </a:solidFill>
                <a:latin typeface="Myriad Pro" panose="020B0503030403020204" pitchFamily="34" charset="0"/>
                <a:ea typeface="Raleway Bold"/>
                <a:cs typeface="Raleway Bold"/>
                <a:sym typeface="Raleway Bold"/>
              </a:rPr>
              <a:t>Incoterms:</a:t>
            </a:r>
            <a:endParaRPr lang="ru-RU" sz="2499" b="1" dirty="0">
              <a:solidFill>
                <a:srgbClr val="000000"/>
              </a:solidFill>
              <a:latin typeface="Myriad Pro" panose="020B0503030403020204" pitchFamily="34" charset="0"/>
              <a:ea typeface="Raleway Bold"/>
              <a:cs typeface="Raleway Bold"/>
              <a:sym typeface="Raleway Bold"/>
            </a:endParaRPr>
          </a:p>
          <a:p>
            <a:pPr algn="ctr">
              <a:lnSpc>
                <a:spcPts val="3499"/>
              </a:lnSpc>
            </a:pPr>
            <a:r>
              <a:rPr lang="en-US" sz="2499" b="1" dirty="0">
                <a:solidFill>
                  <a:srgbClr val="000000"/>
                </a:solidFill>
                <a:latin typeface="Myriad Pro" panose="020B0503030403020204" pitchFamily="34" charset="0"/>
                <a:ea typeface="Raleway Bold"/>
                <a:cs typeface="Raleway Bold"/>
                <a:sym typeface="Raleway Bold"/>
              </a:rPr>
              <a:t>EXW, FOB, CIF, DDP</a:t>
            </a:r>
          </a:p>
        </p:txBody>
      </p:sp>
      <p:sp>
        <p:nvSpPr>
          <p:cNvPr id="29" name="TextBox 29"/>
          <p:cNvSpPr txBox="1"/>
          <p:nvPr/>
        </p:nvSpPr>
        <p:spPr>
          <a:xfrm>
            <a:off x="7156245" y="6256260"/>
            <a:ext cx="4007342" cy="1510735"/>
          </a:xfrm>
          <a:prstGeom prst="rect">
            <a:avLst/>
          </a:prstGeom>
        </p:spPr>
        <p:txBody>
          <a:bodyPr lIns="0" tIns="0" rIns="0" bIns="0" rtlCol="0" anchor="t">
            <a:spAutoFit/>
          </a:bodyPr>
          <a:lstStyle/>
          <a:p>
            <a:pPr algn="ctr">
              <a:lnSpc>
                <a:spcPts val="3000"/>
              </a:lnSpc>
            </a:pPr>
            <a:r>
              <a:rPr lang="en-US" sz="2000" dirty="0">
                <a:solidFill>
                  <a:srgbClr val="000000"/>
                </a:solidFill>
                <a:latin typeface="Myriad Pro" panose="020B0503030403020204" pitchFamily="34" charset="0"/>
                <a:ea typeface="Raleway"/>
                <a:cs typeface="Raleway"/>
                <a:sym typeface="Raleway"/>
              </a:rPr>
              <a:t>We operate under various Incoterms: EXW, FOB, CIF, DDP, to ensure maximum convenience for our partners.</a:t>
            </a:r>
            <a:endParaRPr lang="ru-RU" sz="2000" dirty="0">
              <a:solidFill>
                <a:srgbClr val="000000"/>
              </a:solidFill>
              <a:latin typeface="Myriad Pro" panose="020B0503030403020204" pitchFamily="34" charset="0"/>
              <a:ea typeface="Raleway"/>
              <a:cs typeface="Raleway"/>
              <a:sym typeface="Raleway"/>
            </a:endParaRPr>
          </a:p>
        </p:txBody>
      </p:sp>
      <p:sp>
        <p:nvSpPr>
          <p:cNvPr id="30" name="Freeform 30"/>
          <p:cNvSpPr/>
          <p:nvPr/>
        </p:nvSpPr>
        <p:spPr>
          <a:xfrm>
            <a:off x="13759734" y="4906639"/>
            <a:ext cx="604072" cy="634045"/>
          </a:xfrm>
          <a:custGeom>
            <a:avLst/>
            <a:gdLst/>
            <a:ahLst/>
            <a:cxnLst/>
            <a:rect l="l" t="t" r="r" b="b"/>
            <a:pathLst>
              <a:path w="604072" h="634045">
                <a:moveTo>
                  <a:pt x="0" y="0"/>
                </a:moveTo>
                <a:lnTo>
                  <a:pt x="604072" y="0"/>
                </a:lnTo>
                <a:lnTo>
                  <a:pt x="604072" y="634045"/>
                </a:lnTo>
                <a:lnTo>
                  <a:pt x="0" y="634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TextBox 31"/>
          <p:cNvSpPr txBox="1"/>
          <p:nvPr/>
        </p:nvSpPr>
        <p:spPr>
          <a:xfrm>
            <a:off x="11838099" y="5626455"/>
            <a:ext cx="4277674" cy="869341"/>
          </a:xfrm>
          <a:prstGeom prst="rect">
            <a:avLst/>
          </a:prstGeom>
        </p:spPr>
        <p:txBody>
          <a:bodyPr wrap="square" lIns="0" tIns="0" rIns="0" bIns="0" rtlCol="0" anchor="t">
            <a:spAutoFit/>
          </a:bodyPr>
          <a:lstStyle/>
          <a:p>
            <a:pPr algn="ctr">
              <a:lnSpc>
                <a:spcPts val="3499"/>
              </a:lnSpc>
            </a:pPr>
            <a:r>
              <a:rPr lang="en-US" sz="2499" b="1" dirty="0">
                <a:solidFill>
                  <a:srgbClr val="000000"/>
                </a:solidFill>
                <a:latin typeface="Myriad Pro" panose="020B0503030403020204" pitchFamily="34" charset="0"/>
                <a:ea typeface="Raleway Bold"/>
                <a:cs typeface="Raleway Bold"/>
                <a:sym typeface="Raleway Bold"/>
              </a:rPr>
              <a:t>Samples, Price List &amp; Custom Terms</a:t>
            </a:r>
            <a:endParaRPr lang="ru-RU" sz="2499" b="1" dirty="0">
              <a:solidFill>
                <a:srgbClr val="000000"/>
              </a:solidFill>
              <a:latin typeface="Myriad Pro" panose="020B0503030403020204" pitchFamily="34" charset="0"/>
              <a:ea typeface="Raleway Bold"/>
              <a:cs typeface="Raleway Bold"/>
              <a:sym typeface="Raleway Bold"/>
            </a:endParaRPr>
          </a:p>
        </p:txBody>
      </p:sp>
      <p:sp>
        <p:nvSpPr>
          <p:cNvPr id="32" name="TextBox 32"/>
          <p:cNvSpPr txBox="1"/>
          <p:nvPr/>
        </p:nvSpPr>
        <p:spPr>
          <a:xfrm>
            <a:off x="11838099" y="6515100"/>
            <a:ext cx="4479175" cy="1126014"/>
          </a:xfrm>
          <a:prstGeom prst="rect">
            <a:avLst/>
          </a:prstGeom>
        </p:spPr>
        <p:txBody>
          <a:bodyPr wrap="square" lIns="0" tIns="0" rIns="0" bIns="0" rtlCol="0" anchor="t">
            <a:spAutoFit/>
          </a:bodyPr>
          <a:lstStyle/>
          <a:p>
            <a:pPr algn="ctr">
              <a:lnSpc>
                <a:spcPts val="3000"/>
              </a:lnSpc>
            </a:pPr>
            <a:r>
              <a:rPr lang="en-US" sz="2000" dirty="0">
                <a:solidFill>
                  <a:srgbClr val="000000"/>
                </a:solidFill>
                <a:latin typeface="Myriad Pro" panose="020B0503030403020204" pitchFamily="34" charset="0"/>
                <a:ea typeface="Raleway"/>
                <a:cs typeface="Raleway"/>
                <a:sym typeface="Raleway"/>
              </a:rPr>
              <a:t>We are ready to provide product samples, a full price list, and discuss individual cooperation terms based on your needs.</a:t>
            </a:r>
            <a:endParaRPr lang="ru-RU" sz="2000" dirty="0">
              <a:solidFill>
                <a:srgbClr val="000000"/>
              </a:solidFill>
              <a:latin typeface="Myriad Pro" panose="020B0503030403020204" pitchFamily="34" charset="0"/>
              <a:ea typeface="Raleway"/>
              <a:cs typeface="Raleway"/>
              <a:sym typeface="Raleway"/>
            </a:endParaRPr>
          </a:p>
        </p:txBody>
      </p:sp>
      <p:sp>
        <p:nvSpPr>
          <p:cNvPr id="33" name="Freeform 33"/>
          <p:cNvSpPr/>
          <p:nvPr/>
        </p:nvSpPr>
        <p:spPr>
          <a:xfrm>
            <a:off x="3954743" y="4816595"/>
            <a:ext cx="542973" cy="634045"/>
          </a:xfrm>
          <a:custGeom>
            <a:avLst/>
            <a:gdLst/>
            <a:ahLst/>
            <a:cxnLst/>
            <a:rect l="l" t="t" r="r" b="b"/>
            <a:pathLst>
              <a:path w="542973" h="634045">
                <a:moveTo>
                  <a:pt x="0" y="0"/>
                </a:moveTo>
                <a:lnTo>
                  <a:pt x="542973" y="0"/>
                </a:lnTo>
                <a:lnTo>
                  <a:pt x="542973" y="634045"/>
                </a:lnTo>
                <a:lnTo>
                  <a:pt x="0" y="6340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TextBox 34"/>
          <p:cNvSpPr txBox="1"/>
          <p:nvPr/>
        </p:nvSpPr>
        <p:spPr>
          <a:xfrm>
            <a:off x="2799415" y="5540684"/>
            <a:ext cx="2853629" cy="869341"/>
          </a:xfrm>
          <a:prstGeom prst="rect">
            <a:avLst/>
          </a:prstGeom>
        </p:spPr>
        <p:txBody>
          <a:bodyPr lIns="0" tIns="0" rIns="0" bIns="0" rtlCol="0" anchor="t">
            <a:spAutoFit/>
          </a:bodyPr>
          <a:lstStyle/>
          <a:p>
            <a:pPr algn="ctr">
              <a:lnSpc>
                <a:spcPts val="3499"/>
              </a:lnSpc>
            </a:pPr>
            <a:r>
              <a:rPr lang="en-US" sz="2499" b="1" dirty="0">
                <a:solidFill>
                  <a:srgbClr val="000000"/>
                </a:solidFill>
                <a:latin typeface="Myriad Pro" panose="020B0503030403020204" pitchFamily="34" charset="0"/>
                <a:ea typeface="Raleway Bold"/>
                <a:cs typeface="Raleway Bold"/>
                <a:sym typeface="Raleway Bold"/>
              </a:rPr>
              <a:t>MOQ: 300 kg bulk / 500 pcs packaged</a:t>
            </a:r>
            <a:endParaRPr lang="ru-RU" sz="2499" b="1" dirty="0">
              <a:solidFill>
                <a:srgbClr val="000000"/>
              </a:solidFill>
              <a:latin typeface="Myriad Pro" panose="020B0503030403020204" pitchFamily="34" charset="0"/>
              <a:ea typeface="Raleway Bold"/>
              <a:cs typeface="Raleway Bold"/>
              <a:sym typeface="Raleway Bold"/>
            </a:endParaRPr>
          </a:p>
        </p:txBody>
      </p:sp>
      <p:sp>
        <p:nvSpPr>
          <p:cNvPr id="35" name="TextBox 35"/>
          <p:cNvSpPr txBox="1"/>
          <p:nvPr/>
        </p:nvSpPr>
        <p:spPr>
          <a:xfrm>
            <a:off x="2455342" y="6688488"/>
            <a:ext cx="3541776" cy="1126014"/>
          </a:xfrm>
          <a:prstGeom prst="rect">
            <a:avLst/>
          </a:prstGeom>
        </p:spPr>
        <p:txBody>
          <a:bodyPr lIns="0" tIns="0" rIns="0" bIns="0" rtlCol="0" anchor="t">
            <a:spAutoFit/>
          </a:bodyPr>
          <a:lstStyle/>
          <a:p>
            <a:pPr algn="ctr">
              <a:lnSpc>
                <a:spcPts val="3000"/>
              </a:lnSpc>
            </a:pPr>
            <a:r>
              <a:rPr lang="en-US" sz="2000" dirty="0">
                <a:solidFill>
                  <a:srgbClr val="000000"/>
                </a:solidFill>
                <a:latin typeface="Myriad Pro" panose="020B0503030403020204" pitchFamily="34" charset="0"/>
                <a:ea typeface="Raleway"/>
                <a:cs typeface="Raleway"/>
                <a:sym typeface="Raleway"/>
              </a:rPr>
              <a:t>The minimum order quantity is 300 kg for bulk honey or 500 units for packaged products.</a:t>
            </a:r>
            <a:endParaRPr lang="ru-RU" sz="2000" dirty="0">
              <a:solidFill>
                <a:srgbClr val="000000"/>
              </a:solidFill>
              <a:latin typeface="Myriad Pro" panose="020B0503030403020204" pitchFamily="34" charset="0"/>
              <a:ea typeface="Raleway"/>
              <a:cs typeface="Raleway"/>
              <a:sym typeface="Raleway"/>
            </a:endParaRPr>
          </a:p>
        </p:txBody>
      </p:sp>
      <p:grpSp>
        <p:nvGrpSpPr>
          <p:cNvPr id="25" name="Группа 24">
            <a:extLst>
              <a:ext uri="{FF2B5EF4-FFF2-40B4-BE49-F238E27FC236}">
                <a16:creationId xmlns:a16="http://schemas.microsoft.com/office/drawing/2014/main" id="{F812F50A-32E4-821B-4B0A-30DEA2EFD022}"/>
              </a:ext>
            </a:extLst>
          </p:cNvPr>
          <p:cNvGrpSpPr/>
          <p:nvPr/>
        </p:nvGrpSpPr>
        <p:grpSpPr>
          <a:xfrm>
            <a:off x="1906916" y="627069"/>
            <a:ext cx="2590800" cy="1121727"/>
            <a:chOff x="4343400" y="745173"/>
            <a:chExt cx="3290132" cy="1347200"/>
          </a:xfrm>
        </p:grpSpPr>
        <p:sp>
          <p:nvSpPr>
            <p:cNvPr id="26" name="Прямоугольник: скругленные углы 25">
              <a:extLst>
                <a:ext uri="{FF2B5EF4-FFF2-40B4-BE49-F238E27FC236}">
                  <a16:creationId xmlns:a16="http://schemas.microsoft.com/office/drawing/2014/main" id="{9D7F996A-0A48-957B-E735-F98D7766D8DC}"/>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TextBox 21">
              <a:extLst>
                <a:ext uri="{FF2B5EF4-FFF2-40B4-BE49-F238E27FC236}">
                  <a16:creationId xmlns:a16="http://schemas.microsoft.com/office/drawing/2014/main" id="{3C29A1B4-ED9A-0497-A38A-C85154677043}"/>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47997" y="6079405"/>
            <a:ext cx="2489710" cy="2139595"/>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C105"/>
            </a:solidFill>
          </p:spPr>
        </p:sp>
        <p:sp>
          <p:nvSpPr>
            <p:cNvPr id="7" name="TextBox 7"/>
            <p:cNvSpPr txBox="1"/>
            <p:nvPr/>
          </p:nvSpPr>
          <p:spPr>
            <a:xfrm>
              <a:off x="114300" y="-38100"/>
              <a:ext cx="584200" cy="736600"/>
            </a:xfrm>
            <a:prstGeom prst="rect">
              <a:avLst/>
            </a:prstGeom>
          </p:spPr>
          <p:txBody>
            <a:bodyPr lIns="279779" tIns="279779" rIns="279779" bIns="279779" rtlCol="0" anchor="ctr"/>
            <a:lstStyle/>
            <a:p>
              <a:pPr algn="ctr">
                <a:lnSpc>
                  <a:spcPts val="2660"/>
                </a:lnSpc>
              </a:pPr>
              <a:endParaRPr>
                <a:latin typeface="Myriad Pro" panose="020B0503030403020204" pitchFamily="34" charset="0"/>
              </a:endParaRPr>
            </a:p>
          </p:txBody>
        </p:sp>
      </p:grpSp>
      <p:grpSp>
        <p:nvGrpSpPr>
          <p:cNvPr id="11" name="Group 11"/>
          <p:cNvGrpSpPr/>
          <p:nvPr/>
        </p:nvGrpSpPr>
        <p:grpSpPr>
          <a:xfrm>
            <a:off x="260706" y="1200354"/>
            <a:ext cx="6744412" cy="5795979"/>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blipFill>
              <a:blip r:embed="rId2"/>
              <a:stretch>
                <a:fillRect l="-14493" r="-14493"/>
              </a:stretch>
            </a:blipFill>
          </p:spPr>
        </p:sp>
      </p:grpSp>
      <p:grpSp>
        <p:nvGrpSpPr>
          <p:cNvPr id="15" name="Group 15"/>
          <p:cNvGrpSpPr/>
          <p:nvPr/>
        </p:nvGrpSpPr>
        <p:grpSpPr>
          <a:xfrm>
            <a:off x="1855115" y="7287439"/>
            <a:ext cx="4448366" cy="3822815"/>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blipFill>
              <a:blip r:embed="rId3"/>
              <a:stretch>
                <a:fillRect l="-14372" r="-14372"/>
              </a:stretch>
            </a:blipFill>
          </p:spPr>
        </p:sp>
      </p:grpSp>
      <p:grpSp>
        <p:nvGrpSpPr>
          <p:cNvPr id="21" name="Group 21"/>
          <p:cNvGrpSpPr/>
          <p:nvPr/>
        </p:nvGrpSpPr>
        <p:grpSpPr>
          <a:xfrm>
            <a:off x="16577677" y="-274604"/>
            <a:ext cx="1159329" cy="996298"/>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3" name="TextBox 23"/>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grpSp>
        <p:nvGrpSpPr>
          <p:cNvPr id="24" name="Group 24"/>
          <p:cNvGrpSpPr/>
          <p:nvPr/>
        </p:nvGrpSpPr>
        <p:grpSpPr>
          <a:xfrm>
            <a:off x="14821130" y="1416842"/>
            <a:ext cx="1159329" cy="996298"/>
            <a:chOff x="0" y="0"/>
            <a:chExt cx="812800" cy="698500"/>
          </a:xfrm>
        </p:grpSpPr>
        <p:sp>
          <p:nvSpPr>
            <p:cNvPr id="25" name="Freeform 2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26" name="TextBox 26"/>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sp>
        <p:nvSpPr>
          <p:cNvPr id="27" name="TextBox 27"/>
          <p:cNvSpPr txBox="1"/>
          <p:nvPr/>
        </p:nvSpPr>
        <p:spPr>
          <a:xfrm>
            <a:off x="7148345" y="2470290"/>
            <a:ext cx="11170135" cy="3821559"/>
          </a:xfrm>
          <a:prstGeom prst="rect">
            <a:avLst/>
          </a:prstGeom>
        </p:spPr>
        <p:txBody>
          <a:bodyPr lIns="0" tIns="0" rIns="0" bIns="0" rtlCol="0" anchor="t">
            <a:spAutoFit/>
          </a:bodyPr>
          <a:lstStyle/>
          <a:p>
            <a:pPr>
              <a:lnSpc>
                <a:spcPts val="14948"/>
              </a:lnSpc>
            </a:pPr>
            <a:r>
              <a:rPr lang="en-US" sz="12998" b="1" dirty="0">
                <a:solidFill>
                  <a:srgbClr val="FFC105"/>
                </a:solidFill>
                <a:latin typeface="Myriad Pro" panose="020B0503030403020204" pitchFamily="34" charset="0"/>
                <a:ea typeface="Raleway Bold"/>
                <a:cs typeface="Raleway Bold"/>
                <a:sym typeface="Raleway Bold"/>
              </a:rPr>
              <a:t>Contact Information</a:t>
            </a:r>
            <a:endParaRPr lang="ru-RU" sz="12998" b="1" dirty="0">
              <a:solidFill>
                <a:srgbClr val="FFC105"/>
              </a:solidFill>
              <a:latin typeface="Myriad Pro" panose="020B0503030403020204" pitchFamily="34" charset="0"/>
              <a:ea typeface="Raleway Bold"/>
              <a:cs typeface="Raleway Bold"/>
              <a:sym typeface="Raleway Bold"/>
            </a:endParaRPr>
          </a:p>
        </p:txBody>
      </p:sp>
      <p:grpSp>
        <p:nvGrpSpPr>
          <p:cNvPr id="28" name="Group 28"/>
          <p:cNvGrpSpPr/>
          <p:nvPr/>
        </p:nvGrpSpPr>
        <p:grpSpPr>
          <a:xfrm>
            <a:off x="17516371" y="2250111"/>
            <a:ext cx="1159329" cy="996298"/>
            <a:chOff x="0" y="0"/>
            <a:chExt cx="812800" cy="698500"/>
          </a:xfrm>
        </p:grpSpPr>
        <p:sp>
          <p:nvSpPr>
            <p:cNvPr id="29" name="Freeform 2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47625" cap="sq">
              <a:solidFill>
                <a:srgbClr val="000000">
                  <a:alpha val="24706"/>
                </a:srgbClr>
              </a:solidFill>
              <a:prstDash val="solid"/>
              <a:miter/>
            </a:ln>
          </p:spPr>
        </p:sp>
        <p:sp>
          <p:nvSpPr>
            <p:cNvPr id="30" name="TextBox 30"/>
            <p:cNvSpPr txBox="1"/>
            <p:nvPr/>
          </p:nvSpPr>
          <p:spPr>
            <a:xfrm>
              <a:off x="114300" y="-38100"/>
              <a:ext cx="584200" cy="736600"/>
            </a:xfrm>
            <a:prstGeom prst="rect">
              <a:avLst/>
            </a:prstGeom>
          </p:spPr>
          <p:txBody>
            <a:bodyPr lIns="308843" tIns="308843" rIns="308843" bIns="308843" rtlCol="0" anchor="ctr"/>
            <a:lstStyle/>
            <a:p>
              <a:pPr algn="ctr">
                <a:lnSpc>
                  <a:spcPts val="2659"/>
                </a:lnSpc>
              </a:pPr>
              <a:endParaRPr>
                <a:latin typeface="Myriad Pro" panose="020B0503030403020204" pitchFamily="34" charset="0"/>
              </a:endParaRPr>
            </a:p>
          </p:txBody>
        </p:sp>
      </p:grpSp>
      <p:sp>
        <p:nvSpPr>
          <p:cNvPr id="31" name="TextBox 31"/>
          <p:cNvSpPr txBox="1"/>
          <p:nvPr/>
        </p:nvSpPr>
        <p:spPr>
          <a:xfrm>
            <a:off x="7227762" y="6563117"/>
            <a:ext cx="10112241" cy="1107996"/>
          </a:xfrm>
          <a:prstGeom prst="rect">
            <a:avLst/>
          </a:prstGeom>
        </p:spPr>
        <p:txBody>
          <a:bodyPr wrap="square" lIns="0" tIns="0" rIns="0" bIns="0" rtlCol="0" anchor="t">
            <a:spAutoFit/>
          </a:bodyPr>
          <a:lstStyle/>
          <a:p>
            <a:r>
              <a:rPr lang="en-US" sz="2400" dirty="0">
                <a:solidFill>
                  <a:srgbClr val="000000"/>
                </a:solidFill>
                <a:latin typeface="Myriad Pro" panose="020B0503030403020204" pitchFamily="34" charset="0"/>
                <a:ea typeface="Raleway Bold"/>
                <a:cs typeface="Raleway Bold"/>
                <a:sym typeface="Raleway Bold"/>
              </a:rPr>
              <a:t>Name, Position</a:t>
            </a:r>
          </a:p>
          <a:p>
            <a:r>
              <a:rPr lang="en-US" sz="2400" dirty="0">
                <a:solidFill>
                  <a:srgbClr val="000000"/>
                </a:solidFill>
                <a:latin typeface="Myriad Pro" panose="020B0503030403020204" pitchFamily="34" charset="0"/>
                <a:ea typeface="Raleway Bold"/>
                <a:cs typeface="Raleway Bold"/>
                <a:sym typeface="Raleway Bold"/>
              </a:rPr>
              <a:t>Phone, E-mail, Website</a:t>
            </a:r>
          </a:p>
          <a:p>
            <a:r>
              <a:rPr lang="en-US" sz="2400" dirty="0">
                <a:solidFill>
                  <a:srgbClr val="000000"/>
                </a:solidFill>
                <a:latin typeface="Myriad Pro" panose="020B0503030403020204" pitchFamily="34" charset="0"/>
                <a:ea typeface="Raleway Bold"/>
                <a:cs typeface="Raleway Bold"/>
                <a:sym typeface="Raleway Bold"/>
              </a:rPr>
              <a:t>QR Code for Catalog / Presentation / Video</a:t>
            </a:r>
            <a:endParaRPr lang="ru-RU" sz="2400" dirty="0">
              <a:solidFill>
                <a:srgbClr val="000000"/>
              </a:solidFill>
              <a:latin typeface="Myriad Pro" panose="020B0503030403020204" pitchFamily="34" charset="0"/>
              <a:ea typeface="Raleway Bold"/>
              <a:cs typeface="Raleway Bold"/>
              <a:sym typeface="Raleway Bold"/>
            </a:endParaRPr>
          </a:p>
        </p:txBody>
      </p:sp>
      <p:pic>
        <p:nvPicPr>
          <p:cNvPr id="3" name="Рисунок 2" descr="Изображение выглядит как шаблон, прямоугольный, Графика, снимок экрана&#10;&#10;Содержимое, созданное искусственным интеллектом, может быть неверным.">
            <a:extLst>
              <a:ext uri="{FF2B5EF4-FFF2-40B4-BE49-F238E27FC236}">
                <a16:creationId xmlns:a16="http://schemas.microsoft.com/office/drawing/2014/main" id="{C4375006-AA64-A078-1156-13F25D98BA07}"/>
              </a:ext>
            </a:extLst>
          </p:cNvPr>
          <p:cNvPicPr>
            <a:picLocks noChangeAspect="1"/>
          </p:cNvPicPr>
          <p:nvPr/>
        </p:nvPicPr>
        <p:blipFill>
          <a:blip r:embed="rId4" cstate="print">
            <a:extLst>
              <a:ext uri="{28A0092B-C50C-407E-A947-70E740481C1C}">
                <a14:useLocalDpi xmlns:a14="http://schemas.microsoft.com/office/drawing/2010/main" val="0"/>
              </a:ext>
            </a:extLst>
          </a:blip>
          <a:srcRect l="15181" t="13769" r="15181" b="13699"/>
          <a:stretch>
            <a:fillRect/>
          </a:stretch>
        </p:blipFill>
        <p:spPr>
          <a:xfrm>
            <a:off x="14499739" y="6846552"/>
            <a:ext cx="2635379" cy="2744895"/>
          </a:xfrm>
          <a:prstGeom prst="rect">
            <a:avLst/>
          </a:prstGeom>
        </p:spPr>
      </p:pic>
      <p:grpSp>
        <p:nvGrpSpPr>
          <p:cNvPr id="9" name="Группа 8">
            <a:extLst>
              <a:ext uri="{FF2B5EF4-FFF2-40B4-BE49-F238E27FC236}">
                <a16:creationId xmlns:a16="http://schemas.microsoft.com/office/drawing/2014/main" id="{1A92AB79-92EA-C471-184B-EA5146E4E051}"/>
              </a:ext>
            </a:extLst>
          </p:cNvPr>
          <p:cNvGrpSpPr/>
          <p:nvPr/>
        </p:nvGrpSpPr>
        <p:grpSpPr>
          <a:xfrm>
            <a:off x="6945409" y="1124828"/>
            <a:ext cx="2590800" cy="1121727"/>
            <a:chOff x="4343400" y="745173"/>
            <a:chExt cx="3290132" cy="1347200"/>
          </a:xfrm>
        </p:grpSpPr>
        <p:sp>
          <p:nvSpPr>
            <p:cNvPr id="10" name="Прямоугольник: скругленные углы 9">
              <a:extLst>
                <a:ext uri="{FF2B5EF4-FFF2-40B4-BE49-F238E27FC236}">
                  <a16:creationId xmlns:a16="http://schemas.microsoft.com/office/drawing/2014/main" id="{B6F670D4-529C-209B-D1C8-D7D1440B3672}"/>
                </a:ext>
              </a:extLst>
            </p:cNvPr>
            <p:cNvSpPr/>
            <p:nvPr/>
          </p:nvSpPr>
          <p:spPr>
            <a:xfrm>
              <a:off x="4343400" y="745173"/>
              <a:ext cx="3290132" cy="1347200"/>
            </a:xfrm>
            <a:prstGeom prst="round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21">
              <a:extLst>
                <a:ext uri="{FF2B5EF4-FFF2-40B4-BE49-F238E27FC236}">
                  <a16:creationId xmlns:a16="http://schemas.microsoft.com/office/drawing/2014/main" id="{3B721E62-73E2-E968-B94A-DF37C0AA9F4A}"/>
                </a:ext>
              </a:extLst>
            </p:cNvPr>
            <p:cNvSpPr txBox="1"/>
            <p:nvPr/>
          </p:nvSpPr>
          <p:spPr>
            <a:xfrm>
              <a:off x="4699436" y="1209658"/>
              <a:ext cx="2889600" cy="384721"/>
            </a:xfrm>
            <a:prstGeom prst="rect">
              <a:avLst/>
            </a:prstGeom>
          </p:spPr>
          <p:txBody>
            <a:bodyPr wrap="square" lIns="0" tIns="0" rIns="0" bIns="0" rtlCol="0" anchor="t">
              <a:spAutoFit/>
            </a:bodyPr>
            <a:lstStyle/>
            <a:p>
              <a:pPr>
                <a:lnSpc>
                  <a:spcPts val="3000"/>
                </a:lnSpc>
              </a:pPr>
              <a:r>
                <a:rPr lang="en-US" sz="2800" dirty="0">
                  <a:solidFill>
                    <a:schemeClr val="tx1">
                      <a:lumMod val="75000"/>
                      <a:lumOff val="25000"/>
                    </a:schemeClr>
                  </a:solidFill>
                  <a:latin typeface="Myriad Pro" panose="020B0503030403020204" pitchFamily="34" charset="0"/>
                </a:rPr>
                <a:t>Place for Logo</a:t>
              </a:r>
              <a:endParaRPr lang="en-US" sz="2400" dirty="0">
                <a:solidFill>
                  <a:schemeClr val="tx1">
                    <a:lumMod val="75000"/>
                    <a:lumOff val="25000"/>
                  </a:schemeClr>
                </a:solidFill>
                <a:latin typeface="Myriad Pro" panose="020B0503030403020204" pitchFamily="34" charset="0"/>
                <a:ea typeface="Raleway Bold"/>
                <a:cs typeface="Raleway Bold"/>
                <a:sym typeface="Raleway Bold"/>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473</Words>
  <Application>Microsoft Office PowerPoint</Application>
  <PresentationFormat>Произвольный</PresentationFormat>
  <Paragraphs>54</Paragraphs>
  <Slides>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8</vt:i4>
      </vt:variant>
    </vt:vector>
  </HeadingPairs>
  <TitlesOfParts>
    <vt:vector size="12" baseType="lpstr">
      <vt:lpstr>Arial</vt:lpstr>
      <vt:lpstr>Calibri</vt:lpstr>
      <vt:lpstr>Myriad Pro</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Yellow Modern Geometric Honey Bee Presentation</dc:title>
  <dc:creator>Кутман Усенов</dc:creator>
  <cp:lastModifiedBy>Кутман Усенов</cp:lastModifiedBy>
  <cp:revision>5</cp:revision>
  <dcterms:created xsi:type="dcterms:W3CDTF">2006-08-16T00:00:00Z</dcterms:created>
  <dcterms:modified xsi:type="dcterms:W3CDTF">2025-09-24T17:26:10Z</dcterms:modified>
  <dc:identifier>DAGy32-tQ68</dc:identifier>
</cp:coreProperties>
</file>