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2" r:id="rId5"/>
    <p:sldId id="276" r:id="rId6"/>
    <p:sldId id="277" r:id="rId7"/>
    <p:sldId id="278" r:id="rId8"/>
    <p:sldId id="263" r:id="rId9"/>
    <p:sldId id="265" r:id="rId10"/>
  </p:sldIdLst>
  <p:sldSz cx="18288000" cy="10287000"/>
  <p:notesSz cx="6858000" cy="9144000"/>
  <p:embeddedFontLst>
    <p:embeddedFont>
      <p:font typeface="Myriad Pro" panose="020B0503030403020204" pitchFamily="34" charset="0"/>
      <p:regular r:id="rId11"/>
      <p:bold r:id="rId12"/>
      <p:italic r:id="rId13"/>
      <p:boldItalic r:id="rId14"/>
    </p:embeddedFont>
    <p:embeddedFont>
      <p:font typeface="Myriad Pro Black" panose="020B0803030403020204" pitchFamily="34" charset="0"/>
      <p:bold r:id="rId15"/>
      <p:boldItalic r:id="rId16"/>
    </p:embeddedFont>
    <p:embeddedFont>
      <p:font typeface="Myriad Pro Light" panose="020B0403030403020204" pitchFamily="34" charset="0"/>
      <p:regular r:id="rId17"/>
      <p:bold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93C"/>
    <a:srgbClr val="4F8A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946" y="1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5" name="Group 5"/>
          <p:cNvGrpSpPr/>
          <p:nvPr/>
        </p:nvGrpSpPr>
        <p:grpSpPr>
          <a:xfrm>
            <a:off x="-107213" y="-1704"/>
            <a:ext cx="867514" cy="10288704"/>
            <a:chOff x="0" y="0"/>
            <a:chExt cx="228481" cy="2709782"/>
          </a:xfrm>
        </p:grpSpPr>
        <p:sp>
          <p:nvSpPr>
            <p:cNvPr id="6" name="Freeform 6"/>
            <p:cNvSpPr/>
            <p:nvPr/>
          </p:nvSpPr>
          <p:spPr>
            <a:xfrm>
              <a:off x="0" y="0"/>
              <a:ext cx="228481" cy="2709782"/>
            </a:xfrm>
            <a:custGeom>
              <a:avLst/>
              <a:gdLst/>
              <a:ahLst/>
              <a:cxnLst/>
              <a:rect l="l" t="t" r="r" b="b"/>
              <a:pathLst>
                <a:path w="228481" h="2709782">
                  <a:moveTo>
                    <a:pt x="0" y="0"/>
                  </a:moveTo>
                  <a:lnTo>
                    <a:pt x="228481" y="0"/>
                  </a:lnTo>
                  <a:lnTo>
                    <a:pt x="228481" y="2709782"/>
                  </a:lnTo>
                  <a:lnTo>
                    <a:pt x="0" y="2709782"/>
                  </a:lnTo>
                  <a:close/>
                </a:path>
              </a:pathLst>
            </a:custGeom>
            <a:solidFill>
              <a:srgbClr val="4F8A8B"/>
            </a:solidFill>
          </p:spPr>
        </p:sp>
        <p:sp>
          <p:nvSpPr>
            <p:cNvPr id="7" name="TextBox 7"/>
            <p:cNvSpPr txBox="1"/>
            <p:nvPr/>
          </p:nvSpPr>
          <p:spPr>
            <a:xfrm>
              <a:off x="0" y="-57150"/>
              <a:ext cx="228481" cy="2766932"/>
            </a:xfrm>
            <a:prstGeom prst="rect">
              <a:avLst/>
            </a:prstGeom>
          </p:spPr>
          <p:txBody>
            <a:bodyPr lIns="50800" tIns="50800" rIns="50800" bIns="50800" rtlCol="0" anchor="ctr"/>
            <a:lstStyle/>
            <a:p>
              <a:pPr algn="ctr">
                <a:lnSpc>
                  <a:spcPts val="3079"/>
                </a:lnSpc>
              </a:pPr>
              <a:endParaRPr/>
            </a:p>
          </p:txBody>
        </p:sp>
      </p:grpSp>
      <p:grpSp>
        <p:nvGrpSpPr>
          <p:cNvPr id="23" name="Группа 22">
            <a:extLst>
              <a:ext uri="{FF2B5EF4-FFF2-40B4-BE49-F238E27FC236}">
                <a16:creationId xmlns:a16="http://schemas.microsoft.com/office/drawing/2014/main" id="{5596E5AC-4B1A-8BAA-1BAE-506C1151A2D1}"/>
              </a:ext>
            </a:extLst>
          </p:cNvPr>
          <p:cNvGrpSpPr/>
          <p:nvPr/>
        </p:nvGrpSpPr>
        <p:grpSpPr>
          <a:xfrm>
            <a:off x="10101899" y="782508"/>
            <a:ext cx="9673232" cy="8729579"/>
            <a:chOff x="10101899" y="782508"/>
            <a:chExt cx="9673232" cy="8729579"/>
          </a:xfrm>
        </p:grpSpPr>
        <p:pic>
          <p:nvPicPr>
            <p:cNvPr id="21" name="Рисунок 20" descr="Изображение выглядит как текстиль, ткань&#10;&#10;Содержимое, созданное искусственным интеллектом, может быть неверным.">
              <a:extLst>
                <a:ext uri="{FF2B5EF4-FFF2-40B4-BE49-F238E27FC236}">
                  <a16:creationId xmlns:a16="http://schemas.microsoft.com/office/drawing/2014/main" id="{037A0C63-1162-ED82-1303-3A88415BDD45}"/>
                </a:ext>
              </a:extLst>
            </p:cNvPr>
            <p:cNvPicPr>
              <a:picLocks noChangeAspect="1"/>
            </p:cNvPicPr>
            <p:nvPr/>
          </p:nvPicPr>
          <p:blipFill rotWithShape="1">
            <a:blip r:embed="rId2">
              <a:extLst>
                <a:ext uri="{28A0092B-C50C-407E-A947-70E740481C1C}">
                  <a14:useLocalDpi xmlns:a14="http://schemas.microsoft.com/office/drawing/2010/main" val="0"/>
                </a:ext>
              </a:extLst>
            </a:blip>
            <a:srcRect l="17963" t="491" r="28233" b="3858"/>
            <a:stretch>
              <a:fillRect/>
            </a:stretch>
          </p:blipFill>
          <p:spPr>
            <a:xfrm>
              <a:off x="11155300" y="885368"/>
              <a:ext cx="8509523" cy="8509523"/>
            </a:xfrm>
            <a:prstGeom prst="ellipse">
              <a:avLst/>
            </a:prstGeom>
          </p:spPr>
        </p:pic>
        <p:sp>
          <p:nvSpPr>
            <p:cNvPr id="4" name="Freeform 4"/>
            <p:cNvSpPr/>
            <p:nvPr/>
          </p:nvSpPr>
          <p:spPr>
            <a:xfrm>
              <a:off x="11045533" y="782508"/>
              <a:ext cx="8729598" cy="872957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4F8A8B"/>
            </a:solidFill>
          </p:spPr>
        </p:sp>
        <p:grpSp>
          <p:nvGrpSpPr>
            <p:cNvPr id="8" name="Group 8"/>
            <p:cNvGrpSpPr/>
            <p:nvPr/>
          </p:nvGrpSpPr>
          <p:grpSpPr>
            <a:xfrm>
              <a:off x="10101899" y="6337234"/>
              <a:ext cx="3057657" cy="305765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p>
            </p:txBody>
          </p:sp>
        </p:grpSp>
      </p:grpSp>
      <p:sp>
        <p:nvSpPr>
          <p:cNvPr id="12" name="TextBox 12"/>
          <p:cNvSpPr txBox="1"/>
          <p:nvPr/>
        </p:nvSpPr>
        <p:spPr>
          <a:xfrm>
            <a:off x="1979546" y="3122496"/>
            <a:ext cx="6250054" cy="2051844"/>
          </a:xfrm>
          <a:prstGeom prst="rect">
            <a:avLst/>
          </a:prstGeom>
        </p:spPr>
        <p:txBody>
          <a:bodyPr wrap="square" lIns="0" tIns="0" rIns="0" bIns="0" rtlCol="0" anchor="t">
            <a:spAutoFit/>
          </a:bodyPr>
          <a:lstStyle/>
          <a:p>
            <a:pPr algn="l">
              <a:lnSpc>
                <a:spcPts val="8041"/>
              </a:lnSpc>
            </a:pPr>
            <a:r>
              <a:rPr lang="en-US" sz="6992" b="1" dirty="0">
                <a:solidFill>
                  <a:srgbClr val="000000"/>
                </a:solidFill>
                <a:latin typeface="Myriad Pro Black" panose="020B0803030403020204" pitchFamily="34" charset="0"/>
                <a:ea typeface="Livvic Bold"/>
                <a:cs typeface="Livvic Bold"/>
                <a:sym typeface="Livvic Bold"/>
              </a:rPr>
              <a:t>COMPANY NAME</a:t>
            </a:r>
          </a:p>
        </p:txBody>
      </p:sp>
      <p:sp>
        <p:nvSpPr>
          <p:cNvPr id="13" name="TextBox 13"/>
          <p:cNvSpPr txBox="1"/>
          <p:nvPr/>
        </p:nvSpPr>
        <p:spPr>
          <a:xfrm>
            <a:off x="1979546" y="5299845"/>
            <a:ext cx="6160200" cy="418833"/>
          </a:xfrm>
          <a:prstGeom prst="rect">
            <a:avLst/>
          </a:prstGeom>
        </p:spPr>
        <p:txBody>
          <a:bodyPr wrap="square" lIns="0" tIns="0" rIns="0" bIns="0" rtlCol="0" anchor="t">
            <a:spAutoFit/>
          </a:bodyPr>
          <a:lstStyle/>
          <a:p>
            <a:pPr>
              <a:lnSpc>
                <a:spcPts val="2799"/>
              </a:lnSpc>
              <a:spcBef>
                <a:spcPct val="0"/>
              </a:spcBef>
            </a:pPr>
            <a:r>
              <a:rPr lang="en-US" sz="4400" dirty="0"/>
              <a:t>Country of Origin</a:t>
            </a:r>
            <a:endParaRPr lang="en-US" sz="4400" dirty="0">
              <a:solidFill>
                <a:srgbClr val="000000"/>
              </a:solidFill>
              <a:latin typeface="Myriad Pro" panose="020B0503030403020204" pitchFamily="34" charset="0"/>
              <a:ea typeface="Public Sans"/>
              <a:cs typeface="Public Sans"/>
              <a:sym typeface="Public Sans"/>
            </a:endParaRPr>
          </a:p>
        </p:txBody>
      </p:sp>
      <p:sp>
        <p:nvSpPr>
          <p:cNvPr id="24" name="TextBox 13">
            <a:extLst>
              <a:ext uri="{FF2B5EF4-FFF2-40B4-BE49-F238E27FC236}">
                <a16:creationId xmlns:a16="http://schemas.microsoft.com/office/drawing/2014/main" id="{1EECA6F1-CF97-6F17-8F14-34157D4029DE}"/>
              </a:ext>
            </a:extLst>
          </p:cNvPr>
          <p:cNvSpPr txBox="1"/>
          <p:nvPr/>
        </p:nvSpPr>
        <p:spPr>
          <a:xfrm>
            <a:off x="1979546" y="7124700"/>
            <a:ext cx="6160200" cy="378180"/>
          </a:xfrm>
          <a:prstGeom prst="rect">
            <a:avLst/>
          </a:prstGeom>
        </p:spPr>
        <p:txBody>
          <a:bodyPr wrap="square" lIns="0" tIns="0" rIns="0" bIns="0" rtlCol="0" anchor="t">
            <a:spAutoFit/>
          </a:bodyPr>
          <a:lstStyle/>
          <a:p>
            <a:pPr algn="l">
              <a:lnSpc>
                <a:spcPts val="2799"/>
              </a:lnSpc>
              <a:spcBef>
                <a:spcPct val="0"/>
              </a:spcBef>
            </a:pPr>
            <a:r>
              <a:rPr lang="en-US" sz="3200" dirty="0">
                <a:solidFill>
                  <a:srgbClr val="000000"/>
                </a:solidFill>
                <a:latin typeface="Myriad Pro" panose="020B0503030403020204" pitchFamily="34" charset="0"/>
                <a:ea typeface="Public Sans"/>
                <a:cs typeface="Public Sans"/>
                <a:sym typeface="Public Sans"/>
              </a:rPr>
              <a:t>Style and Quality from the Producer</a:t>
            </a:r>
          </a:p>
        </p:txBody>
      </p:sp>
      <p:sp>
        <p:nvSpPr>
          <p:cNvPr id="25" name="TextBox 13">
            <a:extLst>
              <a:ext uri="{FF2B5EF4-FFF2-40B4-BE49-F238E27FC236}">
                <a16:creationId xmlns:a16="http://schemas.microsoft.com/office/drawing/2014/main" id="{D6BEC89D-65FE-6C83-3B35-5FFCBC9D6B16}"/>
              </a:ext>
            </a:extLst>
          </p:cNvPr>
          <p:cNvSpPr txBox="1"/>
          <p:nvPr/>
        </p:nvSpPr>
        <p:spPr>
          <a:xfrm>
            <a:off x="1979546" y="8899220"/>
            <a:ext cx="6160200" cy="377924"/>
          </a:xfrm>
          <a:prstGeom prst="rect">
            <a:avLst/>
          </a:prstGeom>
        </p:spPr>
        <p:txBody>
          <a:bodyPr wrap="square" lIns="0" tIns="0" rIns="0" bIns="0" rtlCol="0" anchor="t">
            <a:spAutoFit/>
          </a:bodyPr>
          <a:lstStyle/>
          <a:p>
            <a:pPr>
              <a:lnSpc>
                <a:spcPts val="2799"/>
              </a:lnSpc>
              <a:spcBef>
                <a:spcPct val="0"/>
              </a:spcBef>
            </a:pPr>
            <a:r>
              <a:rPr lang="en-US" sz="3200" b="1" dirty="0"/>
              <a:t>Contact Person:</a:t>
            </a:r>
            <a:r>
              <a:rPr lang="en-US" sz="3200" dirty="0"/>
              <a:t> Full Name, Position</a:t>
            </a:r>
            <a:endParaRPr lang="ru-RU" sz="3200" dirty="0">
              <a:solidFill>
                <a:srgbClr val="000000"/>
              </a:solidFill>
              <a:latin typeface="Myriad Pro Light" panose="020B0403030403020204" pitchFamily="34" charset="0"/>
              <a:ea typeface="Public Sans"/>
              <a:cs typeface="Public Sans"/>
              <a:sym typeface="Public Sans"/>
            </a:endParaRPr>
          </a:p>
        </p:txBody>
      </p:sp>
      <p:grpSp>
        <p:nvGrpSpPr>
          <p:cNvPr id="2" name="Группа 1">
            <a:extLst>
              <a:ext uri="{FF2B5EF4-FFF2-40B4-BE49-F238E27FC236}">
                <a16:creationId xmlns:a16="http://schemas.microsoft.com/office/drawing/2014/main" id="{7ED66BD3-7F82-53E0-58A8-1A521022F1B5}"/>
              </a:ext>
            </a:extLst>
          </p:cNvPr>
          <p:cNvGrpSpPr/>
          <p:nvPr/>
        </p:nvGrpSpPr>
        <p:grpSpPr>
          <a:xfrm>
            <a:off x="1934566" y="467196"/>
            <a:ext cx="2590800" cy="1121727"/>
            <a:chOff x="4343400" y="745173"/>
            <a:chExt cx="3290132" cy="1347200"/>
          </a:xfrm>
        </p:grpSpPr>
        <p:sp>
          <p:nvSpPr>
            <p:cNvPr id="3" name="Прямоугольник: скругленные углы 2">
              <a:extLst>
                <a:ext uri="{FF2B5EF4-FFF2-40B4-BE49-F238E27FC236}">
                  <a16:creationId xmlns:a16="http://schemas.microsoft.com/office/drawing/2014/main" id="{83BE7030-BFB7-A0E2-F4E4-2593B5E6A603}"/>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21">
              <a:extLst>
                <a:ext uri="{FF2B5EF4-FFF2-40B4-BE49-F238E27FC236}">
                  <a16:creationId xmlns:a16="http://schemas.microsoft.com/office/drawing/2014/main" id="{47BE5A22-2A83-8CEE-E27B-44F8733949B9}"/>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32" name="Рисунок 31" descr="Изображение выглядит как одежда, человек, обувь, улыбка&#10;&#10;Содержимое, созданное искусственным интеллектом, может быть неверным.">
            <a:extLst>
              <a:ext uri="{FF2B5EF4-FFF2-40B4-BE49-F238E27FC236}">
                <a16:creationId xmlns:a16="http://schemas.microsoft.com/office/drawing/2014/main" id="{BB53B0A1-1F1F-D8E9-6ADD-26BD91874F9A}"/>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a:fillRect/>
          </a:stretch>
        </p:blipFill>
        <p:spPr>
          <a:xfrm>
            <a:off x="495780" y="2518780"/>
            <a:ext cx="7158038" cy="7158038"/>
          </a:xfrm>
          <a:prstGeom prst="snip1Rect">
            <a:avLst/>
          </a:prstGeom>
        </p:spPr>
      </p:pic>
      <p:grpSp>
        <p:nvGrpSpPr>
          <p:cNvPr id="2" name="Group 2"/>
          <p:cNvGrpSpPr/>
          <p:nvPr/>
        </p:nvGrpSpPr>
        <p:grpSpPr>
          <a:xfrm>
            <a:off x="9296400" y="2358039"/>
            <a:ext cx="974915" cy="9749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b="1" dirty="0">
                  <a:solidFill>
                    <a:srgbClr val="FFFFFF"/>
                  </a:solidFill>
                  <a:latin typeface="Myriad Pro" panose="020B0503030403020204" pitchFamily="34" charset="0"/>
                  <a:ea typeface="Public Sans Bold"/>
                  <a:cs typeface="Public Sans Bold"/>
                  <a:sym typeface="Public Sans Bold"/>
                </a:rPr>
                <a:t>01</a:t>
              </a:r>
            </a:p>
          </p:txBody>
        </p:sp>
      </p:grpSp>
      <p:sp>
        <p:nvSpPr>
          <p:cNvPr id="20" name="TextBox 20"/>
          <p:cNvSpPr txBox="1"/>
          <p:nvPr/>
        </p:nvSpPr>
        <p:spPr>
          <a:xfrm>
            <a:off x="10600144" y="2364059"/>
            <a:ext cx="5478056" cy="504433"/>
          </a:xfrm>
          <a:prstGeom prst="rect">
            <a:avLst/>
          </a:prstGeom>
        </p:spPr>
        <p:txBody>
          <a:bodyPr wrap="square" lIns="0" tIns="0" rIns="0" bIns="0" rtlCol="0" anchor="t">
            <a:spAutoFit/>
          </a:bodyPr>
          <a:lstStyle/>
          <a:p>
            <a:pPr algn="l">
              <a:lnSpc>
                <a:spcPts val="4195"/>
              </a:lnSpc>
              <a:spcBef>
                <a:spcPct val="0"/>
              </a:spcBef>
            </a:pPr>
            <a:r>
              <a:rPr lang="en-US" sz="2996" b="1" dirty="0">
                <a:solidFill>
                  <a:srgbClr val="4F8A8B"/>
                </a:solidFill>
                <a:latin typeface="Myriad Pro" panose="020B0503030403020204" pitchFamily="34" charset="0"/>
                <a:ea typeface="Public Sans Bold"/>
                <a:cs typeface="Public Sans Bold"/>
                <a:sym typeface="Public Sans Bold"/>
              </a:rPr>
              <a:t>Brand / Company Description</a:t>
            </a:r>
          </a:p>
        </p:txBody>
      </p:sp>
      <p:sp>
        <p:nvSpPr>
          <p:cNvPr id="25" name="TextBox 25"/>
          <p:cNvSpPr txBox="1"/>
          <p:nvPr/>
        </p:nvSpPr>
        <p:spPr>
          <a:xfrm>
            <a:off x="711922" y="419390"/>
            <a:ext cx="5445068" cy="1308930"/>
          </a:xfrm>
          <a:prstGeom prst="rect">
            <a:avLst/>
          </a:prstGeom>
        </p:spPr>
        <p:txBody>
          <a:bodyPr lIns="0" tIns="0" rIns="0" bIns="0" rtlCol="0" anchor="t">
            <a:spAutoFit/>
          </a:bodyPr>
          <a:lstStyle/>
          <a:p>
            <a:pPr algn="l">
              <a:lnSpc>
                <a:spcPts val="10299"/>
              </a:lnSpc>
            </a:pPr>
            <a:r>
              <a:rPr lang="en-US" sz="8956" b="1" dirty="0">
                <a:solidFill>
                  <a:srgbClr val="4F8A8B"/>
                </a:solidFill>
                <a:latin typeface="Myriad Pro" panose="020B0503030403020204" pitchFamily="34" charset="0"/>
                <a:ea typeface="Livvic Bold"/>
                <a:cs typeface="Livvic Bold"/>
                <a:sym typeface="Livvic Bold"/>
              </a:rPr>
              <a:t>About us</a:t>
            </a:r>
          </a:p>
        </p:txBody>
      </p:sp>
      <p:grpSp>
        <p:nvGrpSpPr>
          <p:cNvPr id="26" name="Group 26"/>
          <p:cNvGrpSpPr/>
          <p:nvPr/>
        </p:nvGrpSpPr>
        <p:grpSpPr>
          <a:xfrm>
            <a:off x="7162800" y="8358665"/>
            <a:ext cx="1742887" cy="174288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sp>
        <p:nvSpPr>
          <p:cNvPr id="33" name="TextBox 20">
            <a:extLst>
              <a:ext uri="{FF2B5EF4-FFF2-40B4-BE49-F238E27FC236}">
                <a16:creationId xmlns:a16="http://schemas.microsoft.com/office/drawing/2014/main" id="{D27306A0-FBDB-09A4-9313-74FE62B65ABA}"/>
              </a:ext>
            </a:extLst>
          </p:cNvPr>
          <p:cNvSpPr txBox="1"/>
          <p:nvPr/>
        </p:nvSpPr>
        <p:spPr>
          <a:xfrm>
            <a:off x="10600144" y="2889580"/>
            <a:ext cx="6392456" cy="1538883"/>
          </a:xfrm>
          <a:prstGeom prst="rect">
            <a:avLst/>
          </a:prstGeom>
        </p:spPr>
        <p:txBody>
          <a:bodyPr wrap="square" lIns="0" tIns="0" rIns="0" bIns="0" rtlCol="0" anchor="t">
            <a:spAutoFit/>
          </a:bodyPr>
          <a:lstStyle/>
          <a:p>
            <a:pPr>
              <a:spcBef>
                <a:spcPct val="0"/>
              </a:spcBef>
            </a:pPr>
            <a:r>
              <a:rPr lang="en-US" sz="2000" dirty="0">
                <a:latin typeface="Myriad Pro" panose="020B0503030403020204" pitchFamily="34" charset="0"/>
              </a:rPr>
              <a:t>We are a brand specializing in high-quality textiles and clothing. Our collections combine style, comfort, and durability. We pay close attention to every detail — from selecting fabrics to the final cut — ensuring our customers receive only the best.</a:t>
            </a:r>
            <a:endParaRPr lang="en-US" sz="2000" b="1" dirty="0">
              <a:solidFill>
                <a:srgbClr val="4F8A8B"/>
              </a:solidFill>
              <a:latin typeface="Myriad Pro" panose="020B0503030403020204" pitchFamily="34" charset="0"/>
              <a:ea typeface="Public Sans Bold"/>
              <a:cs typeface="Public Sans Bold"/>
              <a:sym typeface="Public Sans Bold"/>
            </a:endParaRPr>
          </a:p>
        </p:txBody>
      </p:sp>
      <p:grpSp>
        <p:nvGrpSpPr>
          <p:cNvPr id="34" name="Group 2">
            <a:extLst>
              <a:ext uri="{FF2B5EF4-FFF2-40B4-BE49-F238E27FC236}">
                <a16:creationId xmlns:a16="http://schemas.microsoft.com/office/drawing/2014/main" id="{62EBAD3E-9DAB-92DB-C2EB-DB0BA2C79318}"/>
              </a:ext>
            </a:extLst>
          </p:cNvPr>
          <p:cNvGrpSpPr/>
          <p:nvPr/>
        </p:nvGrpSpPr>
        <p:grpSpPr>
          <a:xfrm>
            <a:off x="9296400" y="5078409"/>
            <a:ext cx="974915" cy="974915"/>
            <a:chOff x="0" y="0"/>
            <a:chExt cx="812800" cy="812800"/>
          </a:xfrm>
        </p:grpSpPr>
        <p:sp>
          <p:nvSpPr>
            <p:cNvPr id="35" name="Freeform 3">
              <a:extLst>
                <a:ext uri="{FF2B5EF4-FFF2-40B4-BE49-F238E27FC236}">
                  <a16:creationId xmlns:a16="http://schemas.microsoft.com/office/drawing/2014/main" id="{7E541F2A-744B-D907-856A-6658EFDE129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sp>
        <p:sp>
          <p:nvSpPr>
            <p:cNvPr id="36" name="TextBox 4">
              <a:extLst>
                <a:ext uri="{FF2B5EF4-FFF2-40B4-BE49-F238E27FC236}">
                  <a16:creationId xmlns:a16="http://schemas.microsoft.com/office/drawing/2014/main" id="{E7C56AC9-78EE-4B2B-3F8E-2FA741A2C8CA}"/>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r>
                <a:rPr lang="en-US" sz="2199" b="1" dirty="0">
                  <a:solidFill>
                    <a:srgbClr val="FFFFFF"/>
                  </a:solidFill>
                  <a:latin typeface="Myriad Pro" panose="020B0503030403020204" pitchFamily="34" charset="0"/>
                  <a:ea typeface="Public Sans Bold"/>
                  <a:cs typeface="Public Sans Bold"/>
                  <a:sym typeface="Public Sans Bold"/>
                </a:rPr>
                <a:t>01</a:t>
              </a:r>
            </a:p>
          </p:txBody>
        </p:sp>
      </p:grpSp>
      <p:sp>
        <p:nvSpPr>
          <p:cNvPr id="37" name="TextBox 20">
            <a:extLst>
              <a:ext uri="{FF2B5EF4-FFF2-40B4-BE49-F238E27FC236}">
                <a16:creationId xmlns:a16="http://schemas.microsoft.com/office/drawing/2014/main" id="{9298EE64-59BB-5429-81BD-9B26F29AFC8D}"/>
              </a:ext>
            </a:extLst>
          </p:cNvPr>
          <p:cNvSpPr txBox="1"/>
          <p:nvPr/>
        </p:nvSpPr>
        <p:spPr>
          <a:xfrm>
            <a:off x="10600144" y="5084429"/>
            <a:ext cx="5478056" cy="504433"/>
          </a:xfrm>
          <a:prstGeom prst="rect">
            <a:avLst/>
          </a:prstGeom>
        </p:spPr>
        <p:txBody>
          <a:bodyPr wrap="square" lIns="0" tIns="0" rIns="0" bIns="0" rtlCol="0" anchor="t">
            <a:spAutoFit/>
          </a:bodyPr>
          <a:lstStyle/>
          <a:p>
            <a:pPr algn="l">
              <a:lnSpc>
                <a:spcPts val="4195"/>
              </a:lnSpc>
              <a:spcBef>
                <a:spcPct val="0"/>
              </a:spcBef>
            </a:pPr>
            <a:r>
              <a:rPr lang="en-US" sz="2996" b="1" dirty="0">
                <a:solidFill>
                  <a:srgbClr val="4F8A8B"/>
                </a:solidFill>
                <a:latin typeface="Myriad Pro" panose="020B0503030403020204" pitchFamily="34" charset="0"/>
                <a:ea typeface="Public Sans Bold"/>
                <a:cs typeface="Public Sans Bold"/>
                <a:sym typeface="Public Sans Bold"/>
              </a:rPr>
              <a:t>Sales Geography</a:t>
            </a:r>
          </a:p>
        </p:txBody>
      </p:sp>
      <p:sp>
        <p:nvSpPr>
          <p:cNvPr id="38" name="TextBox 20">
            <a:extLst>
              <a:ext uri="{FF2B5EF4-FFF2-40B4-BE49-F238E27FC236}">
                <a16:creationId xmlns:a16="http://schemas.microsoft.com/office/drawing/2014/main" id="{61793706-F724-1D9D-A97F-CBE8EE9AE9FA}"/>
              </a:ext>
            </a:extLst>
          </p:cNvPr>
          <p:cNvSpPr txBox="1"/>
          <p:nvPr/>
        </p:nvSpPr>
        <p:spPr>
          <a:xfrm>
            <a:off x="10600144" y="5609950"/>
            <a:ext cx="6392456" cy="1538883"/>
          </a:xfrm>
          <a:prstGeom prst="rect">
            <a:avLst/>
          </a:prstGeom>
        </p:spPr>
        <p:txBody>
          <a:bodyPr wrap="square" lIns="0" tIns="0" rIns="0" bIns="0" rtlCol="0" anchor="t">
            <a:spAutoFit/>
          </a:bodyPr>
          <a:lstStyle/>
          <a:p>
            <a:pPr>
              <a:spcBef>
                <a:spcPct val="0"/>
              </a:spcBef>
            </a:pPr>
            <a:r>
              <a:rPr lang="en-US" sz="2000" dirty="0">
                <a:latin typeface="Myriad Pro" panose="020B0503030403020204" pitchFamily="34" charset="0"/>
              </a:rPr>
              <a:t>This section highlights the countries and regions where our products are available, the scale of our presence (number of cities, stores, or points of sale), key sales channels (offline stores, partner networks, online shops, marketplaces), main target markets, and, if desired, plans for expansion.</a:t>
            </a:r>
            <a:endParaRPr lang="en-US" sz="2000" b="1" dirty="0">
              <a:solidFill>
                <a:srgbClr val="4F8A8B"/>
              </a:solidFill>
              <a:latin typeface="Myriad Pro" panose="020B0503030403020204" pitchFamily="34" charset="0"/>
              <a:ea typeface="Public Sans Bold"/>
              <a:cs typeface="Public Sans Bold"/>
              <a:sym typeface="Public Sans Bold"/>
            </a:endParaRPr>
          </a:p>
        </p:txBody>
      </p:sp>
      <p:grpSp>
        <p:nvGrpSpPr>
          <p:cNvPr id="5" name="Группа 4">
            <a:extLst>
              <a:ext uri="{FF2B5EF4-FFF2-40B4-BE49-F238E27FC236}">
                <a16:creationId xmlns:a16="http://schemas.microsoft.com/office/drawing/2014/main" id="{44B7AB79-4FB6-724A-50C4-73E025ACA314}"/>
              </a:ext>
            </a:extLst>
          </p:cNvPr>
          <p:cNvGrpSpPr/>
          <p:nvPr/>
        </p:nvGrpSpPr>
        <p:grpSpPr>
          <a:xfrm>
            <a:off x="14782800" y="467196"/>
            <a:ext cx="2590800" cy="1121727"/>
            <a:chOff x="4343400" y="745173"/>
            <a:chExt cx="3290132" cy="1347200"/>
          </a:xfrm>
        </p:grpSpPr>
        <p:sp>
          <p:nvSpPr>
            <p:cNvPr id="6" name="Прямоугольник: скругленные углы 5">
              <a:extLst>
                <a:ext uri="{FF2B5EF4-FFF2-40B4-BE49-F238E27FC236}">
                  <a16:creationId xmlns:a16="http://schemas.microsoft.com/office/drawing/2014/main" id="{0B1D0C3C-40F7-AA25-8099-861680965305}"/>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21">
              <a:extLst>
                <a:ext uri="{FF2B5EF4-FFF2-40B4-BE49-F238E27FC236}">
                  <a16:creationId xmlns:a16="http://schemas.microsoft.com/office/drawing/2014/main" id="{B159D831-D02C-EC36-0A3E-6A61DA25DF42}"/>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771944" y="2476638"/>
            <a:ext cx="5333723" cy="533372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4F4F4"/>
            </a:solidFill>
            <a:ln w="104775" cap="rnd">
              <a:solidFill>
                <a:srgbClr val="4F8A8B"/>
              </a:solidFill>
              <a:prstDash val="solid"/>
              <a:round/>
            </a:ln>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3220"/>
                </a:lnSpc>
              </a:pPr>
              <a:endParaRPr>
                <a:latin typeface="Myriad Pro" panose="020B0503030403020204" pitchFamily="34" charset="0"/>
              </a:endParaRPr>
            </a:p>
          </p:txBody>
        </p:sp>
      </p:grpSp>
      <p:grpSp>
        <p:nvGrpSpPr>
          <p:cNvPr id="5" name="Group 5"/>
          <p:cNvGrpSpPr/>
          <p:nvPr/>
        </p:nvGrpSpPr>
        <p:grpSpPr>
          <a:xfrm>
            <a:off x="-78770" y="-66368"/>
            <a:ext cx="4164403" cy="10353368"/>
            <a:chOff x="0" y="0"/>
            <a:chExt cx="1096798" cy="2726813"/>
          </a:xfrm>
        </p:grpSpPr>
        <p:sp>
          <p:nvSpPr>
            <p:cNvPr id="6" name="Freeform 6"/>
            <p:cNvSpPr/>
            <p:nvPr/>
          </p:nvSpPr>
          <p:spPr>
            <a:xfrm>
              <a:off x="0" y="0"/>
              <a:ext cx="1096798" cy="2726813"/>
            </a:xfrm>
            <a:custGeom>
              <a:avLst/>
              <a:gdLst/>
              <a:ahLst/>
              <a:cxnLst/>
              <a:rect l="l" t="t" r="r" b="b"/>
              <a:pathLst>
                <a:path w="1096798" h="2726813">
                  <a:moveTo>
                    <a:pt x="0" y="0"/>
                  </a:moveTo>
                  <a:lnTo>
                    <a:pt x="1096798" y="0"/>
                  </a:lnTo>
                  <a:lnTo>
                    <a:pt x="1096798" y="2726813"/>
                  </a:lnTo>
                  <a:lnTo>
                    <a:pt x="0" y="2726813"/>
                  </a:lnTo>
                  <a:close/>
                </a:path>
              </a:pathLst>
            </a:custGeom>
            <a:solidFill>
              <a:srgbClr val="4F8A8B"/>
            </a:solidFill>
          </p:spPr>
        </p:sp>
        <p:sp>
          <p:nvSpPr>
            <p:cNvPr id="7" name="TextBox 7"/>
            <p:cNvSpPr txBox="1"/>
            <p:nvPr/>
          </p:nvSpPr>
          <p:spPr>
            <a:xfrm>
              <a:off x="0" y="-57150"/>
              <a:ext cx="1096798" cy="2783963"/>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8" name="Group 8"/>
          <p:cNvGrpSpPr>
            <a:grpSpLocks noChangeAspect="1"/>
          </p:cNvGrpSpPr>
          <p:nvPr/>
        </p:nvGrpSpPr>
        <p:grpSpPr>
          <a:xfrm>
            <a:off x="1380045" y="2755416"/>
            <a:ext cx="4776187" cy="477616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grpSp>
        <p:nvGrpSpPr>
          <p:cNvPr id="10" name="Group 10"/>
          <p:cNvGrpSpPr/>
          <p:nvPr/>
        </p:nvGrpSpPr>
        <p:grpSpPr>
          <a:xfrm>
            <a:off x="5913762" y="2755416"/>
            <a:ext cx="834924" cy="83492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b="1">
                  <a:solidFill>
                    <a:srgbClr val="FFFFFF"/>
                  </a:solidFill>
                  <a:latin typeface="Myriad Pro" panose="020B0503030403020204" pitchFamily="34" charset="0"/>
                  <a:ea typeface="Public Sans Bold"/>
                  <a:cs typeface="Public Sans Bold"/>
                  <a:sym typeface="Public Sans Bold"/>
                </a:rPr>
                <a:t>01</a:t>
              </a:r>
            </a:p>
          </p:txBody>
        </p:sp>
      </p:grpSp>
      <p:grpSp>
        <p:nvGrpSpPr>
          <p:cNvPr id="13" name="Group 13"/>
          <p:cNvGrpSpPr/>
          <p:nvPr/>
        </p:nvGrpSpPr>
        <p:grpSpPr>
          <a:xfrm>
            <a:off x="6600289" y="4726038"/>
            <a:ext cx="834924" cy="83492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b="1" dirty="0">
                  <a:solidFill>
                    <a:srgbClr val="FFFFFF"/>
                  </a:solidFill>
                  <a:latin typeface="Myriad Pro" panose="020B0503030403020204" pitchFamily="34" charset="0"/>
                  <a:ea typeface="Public Sans Bold"/>
                  <a:cs typeface="Public Sans Bold"/>
                  <a:sym typeface="Public Sans Bold"/>
                </a:rPr>
                <a:t>02</a:t>
              </a:r>
            </a:p>
          </p:txBody>
        </p:sp>
      </p:grpSp>
      <p:grpSp>
        <p:nvGrpSpPr>
          <p:cNvPr id="16" name="Group 16"/>
          <p:cNvGrpSpPr/>
          <p:nvPr/>
        </p:nvGrpSpPr>
        <p:grpSpPr>
          <a:xfrm>
            <a:off x="5913762" y="6694437"/>
            <a:ext cx="834924" cy="83492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220"/>
                </a:lnSpc>
              </a:pPr>
              <a:r>
                <a:rPr lang="en-US" sz="2300" b="1" dirty="0">
                  <a:solidFill>
                    <a:srgbClr val="FFFFFF"/>
                  </a:solidFill>
                  <a:latin typeface="Myriad Pro" panose="020B0503030403020204" pitchFamily="34" charset="0"/>
                  <a:ea typeface="Public Sans Bold"/>
                  <a:cs typeface="Public Sans Bold"/>
                  <a:sym typeface="Public Sans Bold"/>
                </a:rPr>
                <a:t>03</a:t>
              </a:r>
            </a:p>
          </p:txBody>
        </p:sp>
      </p:grpSp>
      <p:sp>
        <p:nvSpPr>
          <p:cNvPr id="19" name="TextBox 19"/>
          <p:cNvSpPr txBox="1"/>
          <p:nvPr/>
        </p:nvSpPr>
        <p:spPr>
          <a:xfrm>
            <a:off x="1200612" y="4325302"/>
            <a:ext cx="5135053" cy="1692771"/>
          </a:xfrm>
          <a:prstGeom prst="rect">
            <a:avLst/>
          </a:prstGeom>
        </p:spPr>
        <p:txBody>
          <a:bodyPr lIns="0" tIns="0" rIns="0" bIns="0" rtlCol="0" anchor="t">
            <a:spAutoFit/>
          </a:bodyPr>
          <a:lstStyle/>
          <a:p>
            <a:pPr algn="ctr">
              <a:lnSpc>
                <a:spcPts val="6555"/>
              </a:lnSpc>
            </a:pPr>
            <a:r>
              <a:rPr lang="en-US" sz="5700" b="1" dirty="0">
                <a:solidFill>
                  <a:srgbClr val="FFFFFF"/>
                </a:solidFill>
                <a:latin typeface="Myriad Pro" panose="020B0503030403020204" pitchFamily="34" charset="0"/>
                <a:ea typeface="Livvic Bold"/>
                <a:cs typeface="Livvic Bold"/>
                <a:sym typeface="Livvic Bold"/>
              </a:rPr>
              <a:t>Mission &amp; Values</a:t>
            </a:r>
            <a:endParaRPr lang="ru-RU" sz="5700" b="1" dirty="0">
              <a:solidFill>
                <a:srgbClr val="FFFFFF"/>
              </a:solidFill>
              <a:latin typeface="Myriad Pro" panose="020B0503030403020204" pitchFamily="34" charset="0"/>
              <a:ea typeface="Livvic Bold"/>
              <a:cs typeface="Livvic Bold"/>
              <a:sym typeface="Livvic Bold"/>
            </a:endParaRPr>
          </a:p>
        </p:txBody>
      </p:sp>
      <p:sp>
        <p:nvSpPr>
          <p:cNvPr id="20" name="TextBox 20"/>
          <p:cNvSpPr txBox="1"/>
          <p:nvPr/>
        </p:nvSpPr>
        <p:spPr>
          <a:xfrm>
            <a:off x="7435213" y="2843580"/>
            <a:ext cx="9080843" cy="1094146"/>
          </a:xfrm>
          <a:prstGeom prst="rect">
            <a:avLst/>
          </a:prstGeom>
        </p:spPr>
        <p:txBody>
          <a:bodyPr wrap="square" lIns="0" tIns="0" rIns="0" bIns="0" rtlCol="0" anchor="t">
            <a:spAutoFit/>
          </a:bodyPr>
          <a:lstStyle/>
          <a:p>
            <a:pPr algn="just">
              <a:lnSpc>
                <a:spcPts val="2939"/>
              </a:lnSpc>
              <a:spcBef>
                <a:spcPct val="0"/>
              </a:spcBef>
            </a:pPr>
            <a:r>
              <a:rPr lang="en-US" sz="2099" dirty="0">
                <a:solidFill>
                  <a:srgbClr val="000000"/>
                </a:solidFill>
                <a:latin typeface="Myriad Pro" panose="020B0503030403020204" pitchFamily="34" charset="0"/>
                <a:ea typeface="Public Sans"/>
                <a:cs typeface="Public Sans"/>
                <a:sym typeface="Public Sans"/>
              </a:rPr>
              <a:t>In the “Values” section, briefly list the main principles guiding the company’s work: what is important to you in relation to customers, products, partners, and society.</a:t>
            </a:r>
          </a:p>
        </p:txBody>
      </p:sp>
      <p:sp>
        <p:nvSpPr>
          <p:cNvPr id="21" name="TextBox 21"/>
          <p:cNvSpPr txBox="1"/>
          <p:nvPr/>
        </p:nvSpPr>
        <p:spPr>
          <a:xfrm>
            <a:off x="7435213" y="2345084"/>
            <a:ext cx="6377542" cy="418897"/>
          </a:xfrm>
          <a:prstGeom prst="rect">
            <a:avLst/>
          </a:prstGeom>
        </p:spPr>
        <p:txBody>
          <a:bodyPr wrap="square" lIns="0" tIns="0" rIns="0" bIns="0" rtlCol="0" anchor="t">
            <a:spAutoFit/>
          </a:bodyPr>
          <a:lstStyle/>
          <a:p>
            <a:pPr algn="just">
              <a:lnSpc>
                <a:spcPts val="3079"/>
              </a:lnSpc>
              <a:spcBef>
                <a:spcPct val="0"/>
              </a:spcBef>
            </a:pPr>
            <a:r>
              <a:rPr lang="en-US" sz="3600" b="1" dirty="0">
                <a:solidFill>
                  <a:srgbClr val="4F8A8B"/>
                </a:solidFill>
                <a:latin typeface="Myriad Pro" panose="020B0503030403020204" pitchFamily="34" charset="0"/>
                <a:ea typeface="Public Sans Bold"/>
                <a:cs typeface="Public Sans Bold"/>
                <a:sym typeface="Public Sans Bold"/>
              </a:rPr>
              <a:t>Fashion</a:t>
            </a:r>
          </a:p>
        </p:txBody>
      </p:sp>
      <p:sp>
        <p:nvSpPr>
          <p:cNvPr id="22" name="TextBox 22"/>
          <p:cNvSpPr txBox="1"/>
          <p:nvPr/>
        </p:nvSpPr>
        <p:spPr>
          <a:xfrm>
            <a:off x="8100458" y="4814202"/>
            <a:ext cx="9273142" cy="722249"/>
          </a:xfrm>
          <a:prstGeom prst="rect">
            <a:avLst/>
          </a:prstGeom>
        </p:spPr>
        <p:txBody>
          <a:bodyPr wrap="square" lIns="0" tIns="0" rIns="0" bIns="0" rtlCol="0" anchor="t">
            <a:spAutoFit/>
          </a:bodyPr>
          <a:lstStyle/>
          <a:p>
            <a:pPr algn="just">
              <a:lnSpc>
                <a:spcPts val="2939"/>
              </a:lnSpc>
              <a:spcBef>
                <a:spcPct val="0"/>
              </a:spcBef>
            </a:pPr>
            <a:r>
              <a:rPr lang="en-US" sz="2099" dirty="0">
                <a:solidFill>
                  <a:srgbClr val="000000"/>
                </a:solidFill>
                <a:latin typeface="Myriad Pro" panose="020B0503030403020204" pitchFamily="34" charset="0"/>
                <a:ea typeface="Public Sans"/>
                <a:cs typeface="Public Sans"/>
                <a:sym typeface="Public Sans"/>
              </a:rPr>
              <a:t>In the “Values” section, briefly list the main principles guiding the company’s work: what is important to you in relation to customers, products, partners, and society.</a:t>
            </a:r>
          </a:p>
        </p:txBody>
      </p:sp>
      <p:sp>
        <p:nvSpPr>
          <p:cNvPr id="23" name="TextBox 23"/>
          <p:cNvSpPr txBox="1"/>
          <p:nvPr/>
        </p:nvSpPr>
        <p:spPr>
          <a:xfrm>
            <a:off x="8100458" y="4315706"/>
            <a:ext cx="6377542" cy="418897"/>
          </a:xfrm>
          <a:prstGeom prst="rect">
            <a:avLst/>
          </a:prstGeom>
        </p:spPr>
        <p:txBody>
          <a:bodyPr wrap="square" lIns="0" tIns="0" rIns="0" bIns="0" rtlCol="0" anchor="t">
            <a:spAutoFit/>
          </a:bodyPr>
          <a:lstStyle/>
          <a:p>
            <a:pPr algn="just">
              <a:lnSpc>
                <a:spcPts val="3079"/>
              </a:lnSpc>
              <a:spcBef>
                <a:spcPct val="0"/>
              </a:spcBef>
            </a:pPr>
            <a:r>
              <a:rPr lang="en-US" sz="3600" b="1" dirty="0">
                <a:solidFill>
                  <a:srgbClr val="4F8A8B"/>
                </a:solidFill>
                <a:latin typeface="Myriad Pro" panose="020B0503030403020204" pitchFamily="34" charset="0"/>
                <a:ea typeface="Public Sans Bold"/>
                <a:cs typeface="Public Sans Bold"/>
                <a:sym typeface="Public Sans Bold"/>
              </a:rPr>
              <a:t>Ethics</a:t>
            </a:r>
          </a:p>
        </p:txBody>
      </p:sp>
      <p:sp>
        <p:nvSpPr>
          <p:cNvPr id="24" name="TextBox 24"/>
          <p:cNvSpPr txBox="1"/>
          <p:nvPr/>
        </p:nvSpPr>
        <p:spPr>
          <a:xfrm>
            <a:off x="7435213" y="7036505"/>
            <a:ext cx="8795387" cy="1094146"/>
          </a:xfrm>
          <a:prstGeom prst="rect">
            <a:avLst/>
          </a:prstGeom>
        </p:spPr>
        <p:txBody>
          <a:bodyPr wrap="square" lIns="0" tIns="0" rIns="0" bIns="0" rtlCol="0" anchor="t">
            <a:spAutoFit/>
          </a:bodyPr>
          <a:lstStyle/>
          <a:p>
            <a:pPr algn="just">
              <a:lnSpc>
                <a:spcPts val="2939"/>
              </a:lnSpc>
              <a:spcBef>
                <a:spcPct val="0"/>
              </a:spcBef>
            </a:pPr>
            <a:r>
              <a:rPr lang="en-US" sz="2099" dirty="0">
                <a:solidFill>
                  <a:srgbClr val="000000"/>
                </a:solidFill>
                <a:latin typeface="Myriad Pro" panose="020B0503030403020204" pitchFamily="34" charset="0"/>
                <a:ea typeface="Public Sans"/>
                <a:cs typeface="Public Sans"/>
                <a:sym typeface="Public Sans"/>
              </a:rPr>
              <a:t>In the “Values” section, briefly list the main principles guiding the company’s work: what is important to you in relation to customers, products, partners, and society.</a:t>
            </a:r>
          </a:p>
        </p:txBody>
      </p:sp>
      <p:sp>
        <p:nvSpPr>
          <p:cNvPr id="25" name="TextBox 25"/>
          <p:cNvSpPr txBox="1"/>
          <p:nvPr/>
        </p:nvSpPr>
        <p:spPr>
          <a:xfrm>
            <a:off x="7435213" y="6538009"/>
            <a:ext cx="6377542" cy="418897"/>
          </a:xfrm>
          <a:prstGeom prst="rect">
            <a:avLst/>
          </a:prstGeom>
        </p:spPr>
        <p:txBody>
          <a:bodyPr wrap="square" lIns="0" tIns="0" rIns="0" bIns="0" rtlCol="0" anchor="t">
            <a:spAutoFit/>
          </a:bodyPr>
          <a:lstStyle/>
          <a:p>
            <a:pPr algn="just">
              <a:lnSpc>
                <a:spcPts val="3079"/>
              </a:lnSpc>
              <a:spcBef>
                <a:spcPct val="0"/>
              </a:spcBef>
            </a:pPr>
            <a:r>
              <a:rPr lang="en-US" sz="3600" b="1" dirty="0">
                <a:solidFill>
                  <a:srgbClr val="4F8A8B"/>
                </a:solidFill>
                <a:latin typeface="Myriad Pro" panose="020B0503030403020204" pitchFamily="34" charset="0"/>
                <a:ea typeface="Public Sans Bold"/>
                <a:cs typeface="Public Sans Bold"/>
                <a:sym typeface="Public Sans Bold"/>
              </a:rPr>
              <a:t>Quality</a:t>
            </a:r>
          </a:p>
        </p:txBody>
      </p:sp>
      <p:sp>
        <p:nvSpPr>
          <p:cNvPr id="26" name="TextBox 25">
            <a:extLst>
              <a:ext uri="{FF2B5EF4-FFF2-40B4-BE49-F238E27FC236}">
                <a16:creationId xmlns:a16="http://schemas.microsoft.com/office/drawing/2014/main" id="{7A880A06-7244-70C2-3B9F-DCAD99BFB5EA}"/>
              </a:ext>
            </a:extLst>
          </p:cNvPr>
          <p:cNvSpPr txBox="1"/>
          <p:nvPr/>
        </p:nvSpPr>
        <p:spPr>
          <a:xfrm>
            <a:off x="4843380" y="381013"/>
            <a:ext cx="12530220" cy="1191929"/>
          </a:xfrm>
          <a:prstGeom prst="rect">
            <a:avLst/>
          </a:prstGeom>
        </p:spPr>
        <p:txBody>
          <a:bodyPr wrap="square" lIns="0" tIns="0" rIns="0" bIns="0" rtlCol="0" anchor="t">
            <a:spAutoFit/>
          </a:bodyPr>
          <a:lstStyle/>
          <a:p>
            <a:pPr algn="l">
              <a:lnSpc>
                <a:spcPts val="10299"/>
              </a:lnSpc>
            </a:pPr>
            <a:r>
              <a:rPr lang="en-US" sz="6000" b="1" dirty="0">
                <a:solidFill>
                  <a:srgbClr val="4F8A8B"/>
                </a:solidFill>
                <a:latin typeface="Myriad Pro" panose="020B0503030403020204" pitchFamily="34" charset="0"/>
                <a:ea typeface="Livvic Bold"/>
                <a:cs typeface="Livvic Bold"/>
                <a:sym typeface="Livvic Bold"/>
              </a:rPr>
              <a:t>Mission</a:t>
            </a:r>
            <a:r>
              <a:rPr lang="ru-RU" sz="6000" b="1" dirty="0">
                <a:solidFill>
                  <a:srgbClr val="4F8A8B"/>
                </a:solidFill>
                <a:latin typeface="Myriad Pro" panose="020B0503030403020204" pitchFamily="34" charset="0"/>
                <a:ea typeface="Livvic Bold"/>
                <a:cs typeface="Livvic Bold"/>
                <a:sym typeface="Livvic Bold"/>
              </a:rPr>
              <a:t>: </a:t>
            </a:r>
            <a:r>
              <a:rPr lang="en-US" sz="6000" dirty="0">
                <a:solidFill>
                  <a:srgbClr val="4F8A8B"/>
                </a:solidFill>
                <a:latin typeface="Myriad Pro" panose="020B0503030403020204" pitchFamily="34" charset="0"/>
                <a:ea typeface="Livvic Bold"/>
                <a:cs typeface="Livvic Bold"/>
                <a:sym typeface="Livvic Bold"/>
              </a:rPr>
              <a:t>State your mission here.</a:t>
            </a:r>
          </a:p>
        </p:txBody>
      </p:sp>
      <p:grpSp>
        <p:nvGrpSpPr>
          <p:cNvPr id="27" name="Группа 26">
            <a:extLst>
              <a:ext uri="{FF2B5EF4-FFF2-40B4-BE49-F238E27FC236}">
                <a16:creationId xmlns:a16="http://schemas.microsoft.com/office/drawing/2014/main" id="{F8FB9C33-1972-31B8-C908-12FE32C907EE}"/>
              </a:ext>
            </a:extLst>
          </p:cNvPr>
          <p:cNvGrpSpPr/>
          <p:nvPr/>
        </p:nvGrpSpPr>
        <p:grpSpPr>
          <a:xfrm>
            <a:off x="708031" y="467196"/>
            <a:ext cx="2590800" cy="1121727"/>
            <a:chOff x="4343400" y="745173"/>
            <a:chExt cx="3290132" cy="1347200"/>
          </a:xfrm>
        </p:grpSpPr>
        <p:sp>
          <p:nvSpPr>
            <p:cNvPr id="28" name="Прямоугольник: скругленные углы 27">
              <a:extLst>
                <a:ext uri="{FF2B5EF4-FFF2-40B4-BE49-F238E27FC236}">
                  <a16:creationId xmlns:a16="http://schemas.microsoft.com/office/drawing/2014/main" id="{A70C518D-8E3A-CC02-40DB-4EAA9E7F5F85}"/>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TextBox 21">
              <a:extLst>
                <a:ext uri="{FF2B5EF4-FFF2-40B4-BE49-F238E27FC236}">
                  <a16:creationId xmlns:a16="http://schemas.microsoft.com/office/drawing/2014/main" id="{BE31FDEB-0ECE-6779-34EB-E4B64A6E9322}"/>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8A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9298524" y="1416983"/>
            <a:ext cx="7960108" cy="4779154"/>
          </a:xfrm>
          <a:prstGeom prst="rect">
            <a:avLst/>
          </a:prstGeom>
        </p:spPr>
      </p:pic>
      <p:pic>
        <p:nvPicPr>
          <p:cNvPr id="3" name="Picture 3"/>
          <p:cNvPicPr>
            <a:picLocks noChangeAspect="1"/>
          </p:cNvPicPr>
          <p:nvPr/>
        </p:nvPicPr>
        <p:blipFill>
          <a:blip r:embed="rId3"/>
          <a:stretch>
            <a:fillRect/>
          </a:stretch>
        </p:blipFill>
        <p:spPr>
          <a:xfrm>
            <a:off x="1391050" y="7431099"/>
            <a:ext cx="3619940" cy="2111631"/>
          </a:xfrm>
          <a:prstGeom prst="rect">
            <a:avLst/>
          </a:prstGeom>
        </p:spPr>
      </p:pic>
      <p:pic>
        <p:nvPicPr>
          <p:cNvPr id="4" name="Picture 4"/>
          <p:cNvPicPr>
            <a:picLocks noChangeAspect="1"/>
          </p:cNvPicPr>
          <p:nvPr/>
        </p:nvPicPr>
        <p:blipFill>
          <a:blip r:embed="rId4"/>
          <a:stretch>
            <a:fillRect/>
          </a:stretch>
        </p:blipFill>
        <p:spPr>
          <a:xfrm>
            <a:off x="4973277" y="7431099"/>
            <a:ext cx="3619940" cy="2111631"/>
          </a:xfrm>
          <a:prstGeom prst="rect">
            <a:avLst/>
          </a:prstGeom>
        </p:spPr>
      </p:pic>
      <p:sp>
        <p:nvSpPr>
          <p:cNvPr id="5" name="TextBox 5"/>
          <p:cNvSpPr txBox="1"/>
          <p:nvPr/>
        </p:nvSpPr>
        <p:spPr>
          <a:xfrm>
            <a:off x="1692712" y="2108900"/>
            <a:ext cx="7164454" cy="1692771"/>
          </a:xfrm>
          <a:prstGeom prst="rect">
            <a:avLst/>
          </a:prstGeom>
        </p:spPr>
        <p:txBody>
          <a:bodyPr lIns="0" tIns="0" rIns="0" bIns="0" rtlCol="0" anchor="t">
            <a:spAutoFit/>
          </a:bodyPr>
          <a:lstStyle/>
          <a:p>
            <a:pPr algn="l">
              <a:lnSpc>
                <a:spcPts val="6555"/>
              </a:lnSpc>
            </a:pPr>
            <a:r>
              <a:rPr lang="en-US" sz="5700" b="1" dirty="0">
                <a:solidFill>
                  <a:srgbClr val="FFC93C"/>
                </a:solidFill>
                <a:latin typeface="Myriad Pro" panose="020B0503030403020204" pitchFamily="34" charset="0"/>
                <a:ea typeface="Livvic Bold"/>
                <a:cs typeface="Livvic Bold"/>
                <a:sym typeface="Livvic Bold"/>
              </a:rPr>
              <a:t>Key</a:t>
            </a:r>
            <a:endParaRPr lang="ru-RU" sz="5700" b="1" dirty="0">
              <a:solidFill>
                <a:srgbClr val="FFC93C"/>
              </a:solidFill>
              <a:latin typeface="Myriad Pro" panose="020B0503030403020204" pitchFamily="34" charset="0"/>
              <a:ea typeface="Livvic Bold"/>
              <a:cs typeface="Livvic Bold"/>
              <a:sym typeface="Livvic Bold"/>
            </a:endParaRPr>
          </a:p>
          <a:p>
            <a:pPr algn="l">
              <a:lnSpc>
                <a:spcPts val="6555"/>
              </a:lnSpc>
            </a:pPr>
            <a:r>
              <a:rPr lang="en-US" sz="5700" b="1" dirty="0">
                <a:solidFill>
                  <a:srgbClr val="FFC93C"/>
                </a:solidFill>
                <a:latin typeface="Myriad Pro" panose="020B0503030403020204" pitchFamily="34" charset="0"/>
                <a:ea typeface="Livvic Bold"/>
                <a:cs typeface="Livvic Bold"/>
                <a:sym typeface="Livvic Bold"/>
              </a:rPr>
              <a:t>Advantages</a:t>
            </a:r>
            <a:endParaRPr lang="ru-RU" sz="5700" b="1" dirty="0">
              <a:solidFill>
                <a:srgbClr val="FFC93C"/>
              </a:solidFill>
              <a:latin typeface="Myriad Pro" panose="020B0503030403020204" pitchFamily="34" charset="0"/>
              <a:ea typeface="Livvic Bold"/>
              <a:cs typeface="Livvic Bold"/>
              <a:sym typeface="Livvic Bold"/>
            </a:endParaRPr>
          </a:p>
        </p:txBody>
      </p:sp>
      <p:sp>
        <p:nvSpPr>
          <p:cNvPr id="6" name="TextBox 6"/>
          <p:cNvSpPr txBox="1"/>
          <p:nvPr/>
        </p:nvSpPr>
        <p:spPr>
          <a:xfrm>
            <a:off x="1692712" y="4043084"/>
            <a:ext cx="7164454" cy="1837747"/>
          </a:xfrm>
          <a:prstGeom prst="rect">
            <a:avLst/>
          </a:prstGeom>
        </p:spPr>
        <p:txBody>
          <a:bodyPr wrap="square" lIns="0" tIns="0" rIns="0" bIns="0" rtlCol="0" anchor="t">
            <a:spAutoFit/>
          </a:bodyPr>
          <a:lstStyle/>
          <a:p>
            <a:pPr algn="just">
              <a:lnSpc>
                <a:spcPts val="2940"/>
              </a:lnSpc>
              <a:spcBef>
                <a:spcPct val="0"/>
              </a:spcBef>
            </a:pPr>
            <a:r>
              <a:rPr lang="en-US" sz="2100" dirty="0">
                <a:solidFill>
                  <a:srgbClr val="FFFFFF"/>
                </a:solidFill>
                <a:latin typeface="Myriad Pro" panose="020B0503030403020204" pitchFamily="34" charset="0"/>
                <a:ea typeface="Public Sans"/>
                <a:cs typeface="Public Sans"/>
                <a:sym typeface="Public Sans"/>
              </a:rPr>
              <a:t>In the “Key Advantages” section, briefly highlight what makes your company or brand stand out in the market: any factors that make you competitive and valuable to the customer. Use icons, infographics, charts, or visual features to make each advantage immediately noticeable and easy to understand.</a:t>
            </a:r>
            <a:endParaRPr lang="en-US" sz="2100" b="1" dirty="0">
              <a:solidFill>
                <a:srgbClr val="FFFFFF"/>
              </a:solidFill>
              <a:latin typeface="Myriad Pro" panose="020B0503030403020204" pitchFamily="34" charset="0"/>
              <a:ea typeface="Public Sans"/>
              <a:cs typeface="Public Sans"/>
              <a:sym typeface="Public Sans"/>
            </a:endParaRPr>
          </a:p>
        </p:txBody>
      </p:sp>
      <p:sp>
        <p:nvSpPr>
          <p:cNvPr id="7" name="TextBox 7"/>
          <p:cNvSpPr txBox="1"/>
          <p:nvPr/>
        </p:nvSpPr>
        <p:spPr>
          <a:xfrm>
            <a:off x="10014969" y="6583301"/>
            <a:ext cx="6640769" cy="350352"/>
          </a:xfrm>
          <a:prstGeom prst="rect">
            <a:avLst/>
          </a:prstGeom>
        </p:spPr>
        <p:txBody>
          <a:bodyPr lIns="0" tIns="0" rIns="0" bIns="0" rtlCol="0" anchor="t">
            <a:spAutoFit/>
          </a:bodyPr>
          <a:lstStyle/>
          <a:p>
            <a:pPr algn="just">
              <a:lnSpc>
                <a:spcPts val="2939"/>
              </a:lnSpc>
              <a:spcBef>
                <a:spcPct val="0"/>
              </a:spcBef>
            </a:pPr>
            <a:r>
              <a:rPr lang="en-US" sz="2099" dirty="0">
                <a:solidFill>
                  <a:srgbClr val="FFFFFF"/>
                </a:solidFill>
                <a:latin typeface="Myriad Pro" panose="020B0503030403020204" pitchFamily="34" charset="0"/>
                <a:ea typeface="Public Sans"/>
                <a:cs typeface="Public Sans"/>
                <a:sym typeface="Public Sans"/>
              </a:rPr>
              <a:t>Short Description</a:t>
            </a:r>
          </a:p>
        </p:txBody>
      </p:sp>
      <p:sp>
        <p:nvSpPr>
          <p:cNvPr id="8" name="TextBox 8"/>
          <p:cNvSpPr txBox="1"/>
          <p:nvPr/>
        </p:nvSpPr>
        <p:spPr>
          <a:xfrm>
            <a:off x="10022316" y="6188517"/>
            <a:ext cx="7351284" cy="407484"/>
          </a:xfrm>
          <a:prstGeom prst="rect">
            <a:avLst/>
          </a:prstGeom>
        </p:spPr>
        <p:txBody>
          <a:bodyPr wrap="square" lIns="0" tIns="0" rIns="0" bIns="0" rtlCol="0" anchor="t">
            <a:spAutoFit/>
          </a:bodyPr>
          <a:lstStyle/>
          <a:p>
            <a:pPr algn="just">
              <a:lnSpc>
                <a:spcPts val="3359"/>
              </a:lnSpc>
              <a:spcBef>
                <a:spcPct val="0"/>
              </a:spcBef>
            </a:pPr>
            <a:r>
              <a:rPr lang="en-US" sz="2399" b="1" dirty="0">
                <a:solidFill>
                  <a:srgbClr val="FFC93C"/>
                </a:solidFill>
                <a:latin typeface="Myriad Pro" panose="020B0503030403020204" pitchFamily="34" charset="0"/>
                <a:ea typeface="Public Sans Bold"/>
                <a:cs typeface="Public Sans Bold"/>
                <a:sym typeface="Public Sans Bold"/>
              </a:rPr>
              <a:t>Own Production &amp; Quality Control</a:t>
            </a:r>
            <a:endParaRPr lang="ru-RU" sz="2399" b="1" dirty="0">
              <a:solidFill>
                <a:srgbClr val="FFC93C"/>
              </a:solidFill>
              <a:latin typeface="Myriad Pro" panose="020B0503030403020204" pitchFamily="34" charset="0"/>
              <a:ea typeface="Public Sans Bold"/>
              <a:cs typeface="Public Sans Bold"/>
              <a:sym typeface="Public Sans Bold"/>
            </a:endParaRPr>
          </a:p>
        </p:txBody>
      </p:sp>
      <p:sp>
        <p:nvSpPr>
          <p:cNvPr id="10" name="TextBox 7">
            <a:extLst>
              <a:ext uri="{FF2B5EF4-FFF2-40B4-BE49-F238E27FC236}">
                <a16:creationId xmlns:a16="http://schemas.microsoft.com/office/drawing/2014/main" id="{A2E26B1D-FEBC-5B1B-CD63-78F22631CA97}"/>
              </a:ext>
            </a:extLst>
          </p:cNvPr>
          <p:cNvSpPr txBox="1"/>
          <p:nvPr/>
        </p:nvSpPr>
        <p:spPr>
          <a:xfrm>
            <a:off x="10014969" y="7840264"/>
            <a:ext cx="6640769" cy="350352"/>
          </a:xfrm>
          <a:prstGeom prst="rect">
            <a:avLst/>
          </a:prstGeom>
        </p:spPr>
        <p:txBody>
          <a:bodyPr lIns="0" tIns="0" rIns="0" bIns="0" rtlCol="0" anchor="t">
            <a:spAutoFit/>
          </a:bodyPr>
          <a:lstStyle/>
          <a:p>
            <a:pPr algn="just">
              <a:lnSpc>
                <a:spcPts val="2939"/>
              </a:lnSpc>
              <a:spcBef>
                <a:spcPct val="0"/>
              </a:spcBef>
            </a:pPr>
            <a:r>
              <a:rPr lang="en-US" sz="2099" dirty="0">
                <a:solidFill>
                  <a:srgbClr val="FFFFFF"/>
                </a:solidFill>
                <a:latin typeface="Myriad Pro" panose="020B0503030403020204" pitchFamily="34" charset="0"/>
                <a:ea typeface="Public Sans"/>
                <a:cs typeface="Public Sans"/>
                <a:sym typeface="Public Sans"/>
              </a:rPr>
              <a:t>Short Description</a:t>
            </a:r>
          </a:p>
        </p:txBody>
      </p:sp>
      <p:sp>
        <p:nvSpPr>
          <p:cNvPr id="11" name="TextBox 8">
            <a:extLst>
              <a:ext uri="{FF2B5EF4-FFF2-40B4-BE49-F238E27FC236}">
                <a16:creationId xmlns:a16="http://schemas.microsoft.com/office/drawing/2014/main" id="{D39DFD2A-4479-CF72-0CAF-FF95FE278166}"/>
              </a:ext>
            </a:extLst>
          </p:cNvPr>
          <p:cNvSpPr txBox="1"/>
          <p:nvPr/>
        </p:nvSpPr>
        <p:spPr>
          <a:xfrm>
            <a:off x="10022316" y="7445480"/>
            <a:ext cx="7351284" cy="407484"/>
          </a:xfrm>
          <a:prstGeom prst="rect">
            <a:avLst/>
          </a:prstGeom>
        </p:spPr>
        <p:txBody>
          <a:bodyPr wrap="square" lIns="0" tIns="0" rIns="0" bIns="0" rtlCol="0" anchor="t">
            <a:spAutoFit/>
          </a:bodyPr>
          <a:lstStyle/>
          <a:p>
            <a:pPr algn="just">
              <a:lnSpc>
                <a:spcPts val="3359"/>
              </a:lnSpc>
              <a:spcBef>
                <a:spcPct val="0"/>
              </a:spcBef>
            </a:pPr>
            <a:r>
              <a:rPr lang="en-US" sz="2399" b="1" dirty="0">
                <a:solidFill>
                  <a:srgbClr val="FFC93C"/>
                </a:solidFill>
                <a:latin typeface="Myriad Pro" panose="020B0503030403020204" pitchFamily="34" charset="0"/>
                <a:ea typeface="Public Sans Bold"/>
                <a:cs typeface="Public Sans Bold"/>
                <a:sym typeface="Public Sans Bold"/>
              </a:rPr>
              <a:t>Flexible Terms, Small-Batch, Private Label</a:t>
            </a:r>
          </a:p>
        </p:txBody>
      </p:sp>
      <p:sp>
        <p:nvSpPr>
          <p:cNvPr id="12" name="TextBox 7">
            <a:extLst>
              <a:ext uri="{FF2B5EF4-FFF2-40B4-BE49-F238E27FC236}">
                <a16:creationId xmlns:a16="http://schemas.microsoft.com/office/drawing/2014/main" id="{A68B2991-818A-FE30-3648-05F884638757}"/>
              </a:ext>
            </a:extLst>
          </p:cNvPr>
          <p:cNvSpPr txBox="1"/>
          <p:nvPr/>
        </p:nvSpPr>
        <p:spPr>
          <a:xfrm>
            <a:off x="10014969" y="9072757"/>
            <a:ext cx="6640769" cy="350352"/>
          </a:xfrm>
          <a:prstGeom prst="rect">
            <a:avLst/>
          </a:prstGeom>
        </p:spPr>
        <p:txBody>
          <a:bodyPr lIns="0" tIns="0" rIns="0" bIns="0" rtlCol="0" anchor="t">
            <a:spAutoFit/>
          </a:bodyPr>
          <a:lstStyle/>
          <a:p>
            <a:pPr algn="just">
              <a:lnSpc>
                <a:spcPts val="2939"/>
              </a:lnSpc>
              <a:spcBef>
                <a:spcPct val="0"/>
              </a:spcBef>
            </a:pPr>
            <a:r>
              <a:rPr lang="en-US" sz="2099" dirty="0">
                <a:solidFill>
                  <a:srgbClr val="FFFFFF"/>
                </a:solidFill>
                <a:latin typeface="Myriad Pro" panose="020B0503030403020204" pitchFamily="34" charset="0"/>
                <a:ea typeface="Public Sans"/>
                <a:cs typeface="Public Sans"/>
                <a:sym typeface="Public Sans"/>
              </a:rPr>
              <a:t>Short Description</a:t>
            </a:r>
          </a:p>
        </p:txBody>
      </p:sp>
      <p:sp>
        <p:nvSpPr>
          <p:cNvPr id="13" name="TextBox 8">
            <a:extLst>
              <a:ext uri="{FF2B5EF4-FFF2-40B4-BE49-F238E27FC236}">
                <a16:creationId xmlns:a16="http://schemas.microsoft.com/office/drawing/2014/main" id="{5C3485D5-FD2D-704C-2AAF-0506F0E1FC62}"/>
              </a:ext>
            </a:extLst>
          </p:cNvPr>
          <p:cNvSpPr txBox="1"/>
          <p:nvPr/>
        </p:nvSpPr>
        <p:spPr>
          <a:xfrm>
            <a:off x="10022316" y="8677973"/>
            <a:ext cx="7351284" cy="407484"/>
          </a:xfrm>
          <a:prstGeom prst="rect">
            <a:avLst/>
          </a:prstGeom>
        </p:spPr>
        <p:txBody>
          <a:bodyPr wrap="square" lIns="0" tIns="0" rIns="0" bIns="0" rtlCol="0" anchor="t">
            <a:spAutoFit/>
          </a:bodyPr>
          <a:lstStyle/>
          <a:p>
            <a:pPr algn="just">
              <a:lnSpc>
                <a:spcPts val="3359"/>
              </a:lnSpc>
              <a:spcBef>
                <a:spcPct val="0"/>
              </a:spcBef>
            </a:pPr>
            <a:r>
              <a:rPr lang="en-US" sz="2399" b="1" dirty="0">
                <a:solidFill>
                  <a:srgbClr val="FFC93C"/>
                </a:solidFill>
                <a:latin typeface="Myriad Pro" panose="020B0503030403020204" pitchFamily="34" charset="0"/>
                <a:ea typeface="Public Sans Bold"/>
                <a:cs typeface="Public Sans Bold"/>
                <a:sym typeface="Public Sans Bold"/>
              </a:rPr>
              <a:t>Innovative Fabrics &amp; Fast Logistics</a:t>
            </a:r>
            <a:endParaRPr lang="ru-RU" sz="2399" b="1" dirty="0">
              <a:solidFill>
                <a:srgbClr val="FFC93C"/>
              </a:solidFill>
              <a:latin typeface="Myriad Pro" panose="020B0503030403020204" pitchFamily="34" charset="0"/>
              <a:ea typeface="Public Sans Bold"/>
              <a:cs typeface="Public Sans Bold"/>
              <a:sym typeface="Public Sans Bold"/>
            </a:endParaRPr>
          </a:p>
        </p:txBody>
      </p:sp>
      <p:grpSp>
        <p:nvGrpSpPr>
          <p:cNvPr id="9" name="Группа 8">
            <a:extLst>
              <a:ext uri="{FF2B5EF4-FFF2-40B4-BE49-F238E27FC236}">
                <a16:creationId xmlns:a16="http://schemas.microsoft.com/office/drawing/2014/main" id="{E7F0F24D-B28F-2A10-6D98-848C118E77F9}"/>
              </a:ext>
            </a:extLst>
          </p:cNvPr>
          <p:cNvGrpSpPr/>
          <p:nvPr/>
        </p:nvGrpSpPr>
        <p:grpSpPr>
          <a:xfrm>
            <a:off x="708031" y="467196"/>
            <a:ext cx="2590800" cy="1121727"/>
            <a:chOff x="4343400" y="745173"/>
            <a:chExt cx="3290132" cy="1347200"/>
          </a:xfrm>
        </p:grpSpPr>
        <p:sp>
          <p:nvSpPr>
            <p:cNvPr id="15" name="Прямоугольник: скругленные углы 14">
              <a:extLst>
                <a:ext uri="{FF2B5EF4-FFF2-40B4-BE49-F238E27FC236}">
                  <a16:creationId xmlns:a16="http://schemas.microsoft.com/office/drawing/2014/main" id="{3725B4FB-7E21-7A15-1F53-77A94C0D072F}"/>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21">
              <a:extLst>
                <a:ext uri="{FF2B5EF4-FFF2-40B4-BE49-F238E27FC236}">
                  <a16:creationId xmlns:a16="http://schemas.microsoft.com/office/drawing/2014/main" id="{5BFE56A7-DE21-336A-8CF6-0EC11A8F086D}"/>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723C-DCED-215E-4C2D-37B99C23FC79}"/>
            </a:ext>
          </a:extLst>
        </p:cNvPr>
        <p:cNvGrpSpPr/>
        <p:nvPr/>
      </p:nvGrpSpPr>
      <p:grpSpPr>
        <a:xfrm>
          <a:off x="0" y="0"/>
          <a:ext cx="0" cy="0"/>
          <a:chOff x="0" y="0"/>
          <a:chExt cx="0" cy="0"/>
        </a:xfrm>
      </p:grpSpPr>
      <p:grpSp>
        <p:nvGrpSpPr>
          <p:cNvPr id="38" name="Группа 37">
            <a:extLst>
              <a:ext uri="{FF2B5EF4-FFF2-40B4-BE49-F238E27FC236}">
                <a16:creationId xmlns:a16="http://schemas.microsoft.com/office/drawing/2014/main" id="{A28BD606-5C55-3D23-5F70-A49E5C88ED23}"/>
              </a:ext>
            </a:extLst>
          </p:cNvPr>
          <p:cNvGrpSpPr/>
          <p:nvPr/>
        </p:nvGrpSpPr>
        <p:grpSpPr>
          <a:xfrm>
            <a:off x="3886200" y="1774953"/>
            <a:ext cx="12875258" cy="5288649"/>
            <a:chOff x="3412353" y="1683651"/>
            <a:chExt cx="14256539" cy="5856025"/>
          </a:xfrm>
        </p:grpSpPr>
        <p:grpSp>
          <p:nvGrpSpPr>
            <p:cNvPr id="23" name="Group 26">
              <a:extLst>
                <a:ext uri="{FF2B5EF4-FFF2-40B4-BE49-F238E27FC236}">
                  <a16:creationId xmlns:a16="http://schemas.microsoft.com/office/drawing/2014/main" id="{8E5A143C-3364-32B0-DB79-39C599A4A7BF}"/>
                </a:ext>
              </a:extLst>
            </p:cNvPr>
            <p:cNvGrpSpPr/>
            <p:nvPr/>
          </p:nvGrpSpPr>
          <p:grpSpPr>
            <a:xfrm>
              <a:off x="3412353" y="3856347"/>
              <a:ext cx="3268353" cy="3268353"/>
              <a:chOff x="0" y="0"/>
              <a:chExt cx="812800" cy="812800"/>
            </a:xfrm>
          </p:grpSpPr>
          <p:sp>
            <p:nvSpPr>
              <p:cNvPr id="24" name="Freeform 27">
                <a:extLst>
                  <a:ext uri="{FF2B5EF4-FFF2-40B4-BE49-F238E27FC236}">
                    <a16:creationId xmlns:a16="http://schemas.microsoft.com/office/drawing/2014/main" id="{A8933DC8-265F-A9E9-2C06-913B2C3556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25" name="TextBox 28">
                <a:extLst>
                  <a:ext uri="{FF2B5EF4-FFF2-40B4-BE49-F238E27FC236}">
                    <a16:creationId xmlns:a16="http://schemas.microsoft.com/office/drawing/2014/main" id="{FB787285-C551-0CA3-A957-41FE73F82FEB}"/>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26" name="Group 26">
              <a:extLst>
                <a:ext uri="{FF2B5EF4-FFF2-40B4-BE49-F238E27FC236}">
                  <a16:creationId xmlns:a16="http://schemas.microsoft.com/office/drawing/2014/main" id="{A071092C-31B0-BC8A-AF3B-9B5933ADEAC6}"/>
                </a:ext>
              </a:extLst>
            </p:cNvPr>
            <p:cNvGrpSpPr/>
            <p:nvPr/>
          </p:nvGrpSpPr>
          <p:grpSpPr>
            <a:xfrm>
              <a:off x="10831500" y="1683651"/>
              <a:ext cx="2049153" cy="2049153"/>
              <a:chOff x="0" y="0"/>
              <a:chExt cx="812800" cy="812800"/>
            </a:xfrm>
          </p:grpSpPr>
          <p:sp>
            <p:nvSpPr>
              <p:cNvPr id="27" name="Freeform 27">
                <a:extLst>
                  <a:ext uri="{FF2B5EF4-FFF2-40B4-BE49-F238E27FC236}">
                    <a16:creationId xmlns:a16="http://schemas.microsoft.com/office/drawing/2014/main" id="{C639A92F-7364-5194-9D14-4D355E3816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28" name="TextBox 28">
                <a:extLst>
                  <a:ext uri="{FF2B5EF4-FFF2-40B4-BE49-F238E27FC236}">
                    <a16:creationId xmlns:a16="http://schemas.microsoft.com/office/drawing/2014/main" id="{ABABF7FF-D96D-4175-4A90-4D4776986C17}"/>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29" name="Group 26">
              <a:extLst>
                <a:ext uri="{FF2B5EF4-FFF2-40B4-BE49-F238E27FC236}">
                  <a16:creationId xmlns:a16="http://schemas.microsoft.com/office/drawing/2014/main" id="{38C5230B-25BF-9D36-87C6-6BCFB8874854}"/>
                </a:ext>
              </a:extLst>
            </p:cNvPr>
            <p:cNvGrpSpPr/>
            <p:nvPr/>
          </p:nvGrpSpPr>
          <p:grpSpPr>
            <a:xfrm>
              <a:off x="15619739" y="5490523"/>
              <a:ext cx="2049153" cy="2049153"/>
              <a:chOff x="0" y="0"/>
              <a:chExt cx="812800" cy="812800"/>
            </a:xfrm>
          </p:grpSpPr>
          <p:sp>
            <p:nvSpPr>
              <p:cNvPr id="30" name="Freeform 27">
                <a:extLst>
                  <a:ext uri="{FF2B5EF4-FFF2-40B4-BE49-F238E27FC236}">
                    <a16:creationId xmlns:a16="http://schemas.microsoft.com/office/drawing/2014/main" id="{C479F31B-F8BC-2B01-1D2A-B04B0EF5EC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1" name="TextBox 28">
                <a:extLst>
                  <a:ext uri="{FF2B5EF4-FFF2-40B4-BE49-F238E27FC236}">
                    <a16:creationId xmlns:a16="http://schemas.microsoft.com/office/drawing/2014/main" id="{808A53F3-7DAE-A91F-7673-FF0C1D89228F}"/>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32" name="Group 26">
              <a:extLst>
                <a:ext uri="{FF2B5EF4-FFF2-40B4-BE49-F238E27FC236}">
                  <a16:creationId xmlns:a16="http://schemas.microsoft.com/office/drawing/2014/main" id="{992E025C-C0E3-FE42-E066-B46F22660F39}"/>
                </a:ext>
              </a:extLst>
            </p:cNvPr>
            <p:cNvGrpSpPr/>
            <p:nvPr/>
          </p:nvGrpSpPr>
          <p:grpSpPr>
            <a:xfrm>
              <a:off x="12380892" y="5328267"/>
              <a:ext cx="729633" cy="729633"/>
              <a:chOff x="0" y="0"/>
              <a:chExt cx="812800" cy="812800"/>
            </a:xfrm>
          </p:grpSpPr>
          <p:sp>
            <p:nvSpPr>
              <p:cNvPr id="33" name="Freeform 27">
                <a:extLst>
                  <a:ext uri="{FF2B5EF4-FFF2-40B4-BE49-F238E27FC236}">
                    <a16:creationId xmlns:a16="http://schemas.microsoft.com/office/drawing/2014/main" id="{C774C297-945C-4DF0-DE2F-F888AC6255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4" name="TextBox 28">
                <a:extLst>
                  <a:ext uri="{FF2B5EF4-FFF2-40B4-BE49-F238E27FC236}">
                    <a16:creationId xmlns:a16="http://schemas.microsoft.com/office/drawing/2014/main" id="{BB28D765-1CCB-1DBB-FAB1-62728914F95B}"/>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35" name="Group 26">
              <a:extLst>
                <a:ext uri="{FF2B5EF4-FFF2-40B4-BE49-F238E27FC236}">
                  <a16:creationId xmlns:a16="http://schemas.microsoft.com/office/drawing/2014/main" id="{AB2F5380-8228-04B4-9EBE-D809FE6E33D6}"/>
                </a:ext>
              </a:extLst>
            </p:cNvPr>
            <p:cNvGrpSpPr/>
            <p:nvPr/>
          </p:nvGrpSpPr>
          <p:grpSpPr>
            <a:xfrm>
              <a:off x="6680706" y="2271370"/>
              <a:ext cx="729633" cy="729633"/>
              <a:chOff x="0" y="0"/>
              <a:chExt cx="812800" cy="812800"/>
            </a:xfrm>
          </p:grpSpPr>
          <p:sp>
            <p:nvSpPr>
              <p:cNvPr id="36" name="Freeform 27">
                <a:extLst>
                  <a:ext uri="{FF2B5EF4-FFF2-40B4-BE49-F238E27FC236}">
                    <a16:creationId xmlns:a16="http://schemas.microsoft.com/office/drawing/2014/main" id="{AC3F47C4-A4B4-17B7-C71F-50B31E34BF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7" name="TextBox 28">
                <a:extLst>
                  <a:ext uri="{FF2B5EF4-FFF2-40B4-BE49-F238E27FC236}">
                    <a16:creationId xmlns:a16="http://schemas.microsoft.com/office/drawing/2014/main" id="{B4068C4E-8C80-2C9E-44C6-8AE7BD2B653D}"/>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sp>
        <p:nvSpPr>
          <p:cNvPr id="10" name="TextBox 10">
            <a:extLst>
              <a:ext uri="{FF2B5EF4-FFF2-40B4-BE49-F238E27FC236}">
                <a16:creationId xmlns:a16="http://schemas.microsoft.com/office/drawing/2014/main" id="{5EBF0F59-0259-02A5-7D06-D683AD20E5C7}"/>
              </a:ext>
            </a:extLst>
          </p:cNvPr>
          <p:cNvSpPr txBox="1"/>
          <p:nvPr/>
        </p:nvSpPr>
        <p:spPr>
          <a:xfrm>
            <a:off x="1219200" y="680767"/>
            <a:ext cx="9982200" cy="925061"/>
          </a:xfrm>
          <a:prstGeom prst="rect">
            <a:avLst/>
          </a:prstGeom>
        </p:spPr>
        <p:txBody>
          <a:bodyPr wrap="square" lIns="0" tIns="0" rIns="0" bIns="0" rtlCol="0" anchor="t">
            <a:spAutoFit/>
          </a:bodyPr>
          <a:lstStyle/>
          <a:p>
            <a:pPr algn="l">
              <a:lnSpc>
                <a:spcPts val="7700"/>
              </a:lnSpc>
              <a:spcBef>
                <a:spcPct val="0"/>
              </a:spcBef>
            </a:pPr>
            <a:r>
              <a:rPr lang="en-US" sz="5500" b="1" dirty="0">
                <a:solidFill>
                  <a:srgbClr val="4F8A8B"/>
                </a:solidFill>
                <a:latin typeface="Myriad Pro" panose="020B0503030403020204" pitchFamily="34" charset="0"/>
                <a:ea typeface="Livvic Bold"/>
                <a:cs typeface="Livvic Bold"/>
                <a:sym typeface="Livvic Bold"/>
              </a:rPr>
              <a:t>Collections / Products</a:t>
            </a:r>
            <a:endParaRPr lang="ru-RU" sz="5500" b="1" dirty="0">
              <a:solidFill>
                <a:srgbClr val="4F8A8B"/>
              </a:solidFill>
              <a:latin typeface="Myriad Pro" panose="020B0503030403020204" pitchFamily="34" charset="0"/>
              <a:ea typeface="Livvic Bold"/>
              <a:cs typeface="Livvic Bold"/>
              <a:sym typeface="Livvic Bold"/>
            </a:endParaRPr>
          </a:p>
        </p:txBody>
      </p:sp>
      <p:pic>
        <p:nvPicPr>
          <p:cNvPr id="17" name="Рисунок 16" descr="Изображение выглядит как гардероб, Вешалка-плечики, каморка, в помещении&#10;&#10;Содержимое, созданное искусственным интеллектом, может быть неверным.">
            <a:extLst>
              <a:ext uri="{FF2B5EF4-FFF2-40B4-BE49-F238E27FC236}">
                <a16:creationId xmlns:a16="http://schemas.microsoft.com/office/drawing/2014/main" id="{87357399-7497-3F5A-44B8-8EF083F8BEF6}"/>
              </a:ext>
            </a:extLst>
          </p:cNvPr>
          <p:cNvPicPr>
            <a:picLocks noChangeAspect="1"/>
          </p:cNvPicPr>
          <p:nvPr/>
        </p:nvPicPr>
        <p:blipFill rotWithShape="1">
          <a:blip r:embed="rId2">
            <a:extLst>
              <a:ext uri="{28A0092B-C50C-407E-A947-70E740481C1C}">
                <a14:useLocalDpi xmlns:a14="http://schemas.microsoft.com/office/drawing/2010/main" val="0"/>
              </a:ext>
            </a:extLst>
          </a:blip>
          <a:srcRect l="22869" t="5624" r="24920" b="1555"/>
          <a:stretch>
            <a:fillRect/>
          </a:stretch>
        </p:blipFill>
        <p:spPr>
          <a:xfrm>
            <a:off x="1188720" y="2019300"/>
            <a:ext cx="4799957" cy="4799957"/>
          </a:xfrm>
          <a:prstGeom prst="roundRect">
            <a:avLst>
              <a:gd name="adj" fmla="val 18711"/>
            </a:avLst>
          </a:prstGeom>
        </p:spPr>
      </p:pic>
      <p:pic>
        <p:nvPicPr>
          <p:cNvPr id="19" name="Рисунок 18">
            <a:extLst>
              <a:ext uri="{FF2B5EF4-FFF2-40B4-BE49-F238E27FC236}">
                <a16:creationId xmlns:a16="http://schemas.microsoft.com/office/drawing/2014/main" id="{F5FA2D93-7492-2B48-9F8D-E5477D3D1D12}"/>
              </a:ext>
            </a:extLst>
          </p:cNvPr>
          <p:cNvPicPr>
            <a:picLocks noChangeAspect="1"/>
          </p:cNvPicPr>
          <p:nvPr/>
        </p:nvPicPr>
        <p:blipFill>
          <a:blip r:embed="rId3">
            <a:extLst>
              <a:ext uri="{28A0092B-C50C-407E-A947-70E740481C1C}">
                <a14:useLocalDpi xmlns:a14="http://schemas.microsoft.com/office/drawing/2010/main" val="0"/>
              </a:ext>
            </a:extLst>
          </a:blip>
          <a:srcRect l="21875" r="21875"/>
          <a:stretch/>
        </p:blipFill>
        <p:spPr>
          <a:xfrm>
            <a:off x="7056120" y="2019300"/>
            <a:ext cx="4799957" cy="4799957"/>
          </a:xfrm>
          <a:prstGeom prst="roundRect">
            <a:avLst>
              <a:gd name="adj" fmla="val 18711"/>
            </a:avLst>
          </a:prstGeom>
        </p:spPr>
      </p:pic>
      <p:pic>
        <p:nvPicPr>
          <p:cNvPr id="20" name="Рисунок 19">
            <a:extLst>
              <a:ext uri="{FF2B5EF4-FFF2-40B4-BE49-F238E27FC236}">
                <a16:creationId xmlns:a16="http://schemas.microsoft.com/office/drawing/2014/main" id="{E6E17E58-483D-5C2F-E8EA-1CC3E0DFF18B}"/>
              </a:ext>
            </a:extLst>
          </p:cNvPr>
          <p:cNvPicPr>
            <a:picLocks noChangeAspect="1"/>
          </p:cNvPicPr>
          <p:nvPr/>
        </p:nvPicPr>
        <p:blipFill>
          <a:blip r:embed="rId4">
            <a:extLst>
              <a:ext uri="{28A0092B-C50C-407E-A947-70E740481C1C}">
                <a14:useLocalDpi xmlns:a14="http://schemas.microsoft.com/office/drawing/2010/main" val="0"/>
              </a:ext>
            </a:extLst>
          </a:blip>
          <a:srcRect l="21875" r="21875"/>
          <a:stretch/>
        </p:blipFill>
        <p:spPr>
          <a:xfrm>
            <a:off x="12771120" y="2019300"/>
            <a:ext cx="4799957" cy="4799957"/>
          </a:xfrm>
          <a:prstGeom prst="roundRect">
            <a:avLst>
              <a:gd name="adj" fmla="val 18711"/>
            </a:avLst>
          </a:prstGeom>
        </p:spPr>
      </p:pic>
      <p:sp>
        <p:nvSpPr>
          <p:cNvPr id="21" name="TextBox 11">
            <a:extLst>
              <a:ext uri="{FF2B5EF4-FFF2-40B4-BE49-F238E27FC236}">
                <a16:creationId xmlns:a16="http://schemas.microsoft.com/office/drawing/2014/main" id="{DE9D9E54-DF94-D3CF-BD51-D125CE49C774}"/>
              </a:ext>
            </a:extLst>
          </p:cNvPr>
          <p:cNvSpPr txBox="1"/>
          <p:nvPr/>
        </p:nvSpPr>
        <p:spPr>
          <a:xfrm>
            <a:off x="1295401" y="7742547"/>
            <a:ext cx="4799958" cy="1466042"/>
          </a:xfrm>
          <a:prstGeom prst="rect">
            <a:avLst/>
          </a:prstGeom>
        </p:spPr>
        <p:txBody>
          <a:bodyPr wrap="square" lIns="0" tIns="0" rIns="0" bIns="0" rtlCol="0" anchor="t">
            <a:spAutoFit/>
          </a:bodyPr>
          <a:lstStyle/>
          <a:p>
            <a:pPr>
              <a:lnSpc>
                <a:spcPts val="2940"/>
              </a:lnSpc>
              <a:spcBef>
                <a:spcPct val="0"/>
              </a:spcBef>
            </a:pPr>
            <a:r>
              <a:rPr lang="en-US" sz="2100" dirty="0">
                <a:solidFill>
                  <a:srgbClr val="000000"/>
                </a:solidFill>
                <a:latin typeface="Myriad Pro" panose="020B0503030403020204" pitchFamily="34" charset="0"/>
                <a:ea typeface="Public Sans"/>
                <a:cs typeface="Public Sans"/>
                <a:sym typeface="Public Sans"/>
              </a:rPr>
              <a:t>Specify the season, target gender, product lines (casual, office, etc.), size range, and key technical details. For better clarity, use icons, tables, or diagrams.</a:t>
            </a:r>
          </a:p>
        </p:txBody>
      </p:sp>
      <p:sp>
        <p:nvSpPr>
          <p:cNvPr id="22" name="TextBox 12">
            <a:extLst>
              <a:ext uri="{FF2B5EF4-FFF2-40B4-BE49-F238E27FC236}">
                <a16:creationId xmlns:a16="http://schemas.microsoft.com/office/drawing/2014/main" id="{C8B6820C-0E7F-4155-2EB7-ACAAF725A2E3}"/>
              </a:ext>
            </a:extLst>
          </p:cNvPr>
          <p:cNvSpPr txBox="1"/>
          <p:nvPr/>
        </p:nvSpPr>
        <p:spPr>
          <a:xfrm>
            <a:off x="1264920" y="6796397"/>
            <a:ext cx="2389866" cy="946150"/>
          </a:xfrm>
          <a:prstGeom prst="rect">
            <a:avLst/>
          </a:prstGeom>
        </p:spPr>
        <p:txBody>
          <a:bodyPr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Casual</a:t>
            </a:r>
          </a:p>
        </p:txBody>
      </p:sp>
      <p:sp>
        <p:nvSpPr>
          <p:cNvPr id="39" name="TextBox 11">
            <a:extLst>
              <a:ext uri="{FF2B5EF4-FFF2-40B4-BE49-F238E27FC236}">
                <a16:creationId xmlns:a16="http://schemas.microsoft.com/office/drawing/2014/main" id="{38AA2076-FA0B-EA9D-FFE3-118D7C00616B}"/>
              </a:ext>
            </a:extLst>
          </p:cNvPr>
          <p:cNvSpPr txBox="1"/>
          <p:nvPr/>
        </p:nvSpPr>
        <p:spPr>
          <a:xfrm>
            <a:off x="7162802" y="7742547"/>
            <a:ext cx="4799958" cy="1466042"/>
          </a:xfrm>
          <a:prstGeom prst="rect">
            <a:avLst/>
          </a:prstGeom>
        </p:spPr>
        <p:txBody>
          <a:bodyPr wrap="square" lIns="0" tIns="0" rIns="0" bIns="0" rtlCol="0" anchor="t">
            <a:spAutoFit/>
          </a:bodyPr>
          <a:lstStyle/>
          <a:p>
            <a:pPr>
              <a:lnSpc>
                <a:spcPts val="2940"/>
              </a:lnSpc>
              <a:spcBef>
                <a:spcPct val="0"/>
              </a:spcBef>
            </a:pPr>
            <a:r>
              <a:rPr lang="en-US" sz="2100" dirty="0">
                <a:solidFill>
                  <a:srgbClr val="000000"/>
                </a:solidFill>
                <a:latin typeface="Myriad Pro" panose="020B0503030403020204" pitchFamily="34" charset="0"/>
                <a:ea typeface="Public Sans"/>
                <a:cs typeface="Public Sans"/>
                <a:sym typeface="Public Sans"/>
              </a:rPr>
              <a:t>Specify the season, target gender, product lines (casual, office, etc.), size range, and key technical details. For better clarity, use icons, tables, or diagrams.</a:t>
            </a:r>
          </a:p>
        </p:txBody>
      </p:sp>
      <p:sp>
        <p:nvSpPr>
          <p:cNvPr id="40" name="TextBox 12">
            <a:extLst>
              <a:ext uri="{FF2B5EF4-FFF2-40B4-BE49-F238E27FC236}">
                <a16:creationId xmlns:a16="http://schemas.microsoft.com/office/drawing/2014/main" id="{3413EC4A-71FA-5BCC-01CC-C63CC16F7C93}"/>
              </a:ext>
            </a:extLst>
          </p:cNvPr>
          <p:cNvSpPr txBox="1"/>
          <p:nvPr/>
        </p:nvSpPr>
        <p:spPr>
          <a:xfrm>
            <a:off x="7132321" y="6796397"/>
            <a:ext cx="2389866" cy="946150"/>
          </a:xfrm>
          <a:prstGeom prst="rect">
            <a:avLst/>
          </a:prstGeom>
        </p:spPr>
        <p:txBody>
          <a:bodyPr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Office</a:t>
            </a:r>
          </a:p>
        </p:txBody>
      </p:sp>
      <p:sp>
        <p:nvSpPr>
          <p:cNvPr id="41" name="TextBox 11">
            <a:extLst>
              <a:ext uri="{FF2B5EF4-FFF2-40B4-BE49-F238E27FC236}">
                <a16:creationId xmlns:a16="http://schemas.microsoft.com/office/drawing/2014/main" id="{C2EE59BA-5486-A2E4-FCF1-EDA93D0A89F9}"/>
              </a:ext>
            </a:extLst>
          </p:cNvPr>
          <p:cNvSpPr txBox="1"/>
          <p:nvPr/>
        </p:nvSpPr>
        <p:spPr>
          <a:xfrm>
            <a:off x="12999721" y="7742547"/>
            <a:ext cx="4799958" cy="1466042"/>
          </a:xfrm>
          <a:prstGeom prst="rect">
            <a:avLst/>
          </a:prstGeom>
        </p:spPr>
        <p:txBody>
          <a:bodyPr wrap="square" lIns="0" tIns="0" rIns="0" bIns="0" rtlCol="0" anchor="t">
            <a:spAutoFit/>
          </a:bodyPr>
          <a:lstStyle/>
          <a:p>
            <a:pPr>
              <a:lnSpc>
                <a:spcPts val="2940"/>
              </a:lnSpc>
              <a:spcBef>
                <a:spcPct val="0"/>
              </a:spcBef>
            </a:pPr>
            <a:r>
              <a:rPr lang="en-US" sz="2100" dirty="0">
                <a:solidFill>
                  <a:srgbClr val="000000"/>
                </a:solidFill>
                <a:latin typeface="Myriad Pro" panose="020B0503030403020204" pitchFamily="34" charset="0"/>
                <a:ea typeface="Public Sans"/>
                <a:cs typeface="Public Sans"/>
                <a:sym typeface="Public Sans"/>
              </a:rPr>
              <a:t>Specify the season, target gender, product lines (casual, office, etc.), size range, and key technical details. For better clarity, use icons, tables, or diagrams.</a:t>
            </a:r>
          </a:p>
        </p:txBody>
      </p:sp>
      <p:sp>
        <p:nvSpPr>
          <p:cNvPr id="42" name="TextBox 12">
            <a:extLst>
              <a:ext uri="{FF2B5EF4-FFF2-40B4-BE49-F238E27FC236}">
                <a16:creationId xmlns:a16="http://schemas.microsoft.com/office/drawing/2014/main" id="{752F6E7D-1899-3C21-7061-AE2F92DB7020}"/>
              </a:ext>
            </a:extLst>
          </p:cNvPr>
          <p:cNvSpPr txBox="1"/>
          <p:nvPr/>
        </p:nvSpPr>
        <p:spPr>
          <a:xfrm>
            <a:off x="12969239" y="6796397"/>
            <a:ext cx="3618723" cy="925061"/>
          </a:xfrm>
          <a:prstGeom prst="rect">
            <a:avLst/>
          </a:prstGeom>
        </p:spPr>
        <p:txBody>
          <a:bodyPr wrap="square"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Seasonal</a:t>
            </a:r>
          </a:p>
        </p:txBody>
      </p:sp>
      <p:grpSp>
        <p:nvGrpSpPr>
          <p:cNvPr id="2" name="Группа 1">
            <a:extLst>
              <a:ext uri="{FF2B5EF4-FFF2-40B4-BE49-F238E27FC236}">
                <a16:creationId xmlns:a16="http://schemas.microsoft.com/office/drawing/2014/main" id="{22D80540-E590-CEB8-525B-8B5A2FA74320}"/>
              </a:ext>
            </a:extLst>
          </p:cNvPr>
          <p:cNvGrpSpPr/>
          <p:nvPr/>
        </p:nvGrpSpPr>
        <p:grpSpPr>
          <a:xfrm>
            <a:off x="14965037" y="467196"/>
            <a:ext cx="2590800" cy="1121727"/>
            <a:chOff x="4343400" y="745173"/>
            <a:chExt cx="3290132" cy="1347200"/>
          </a:xfrm>
        </p:grpSpPr>
        <p:sp>
          <p:nvSpPr>
            <p:cNvPr id="3" name="Прямоугольник: скругленные углы 2">
              <a:extLst>
                <a:ext uri="{FF2B5EF4-FFF2-40B4-BE49-F238E27FC236}">
                  <a16:creationId xmlns:a16="http://schemas.microsoft.com/office/drawing/2014/main" id="{4C56ECCE-39E2-70B8-E3D8-28E20F15042F}"/>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21">
              <a:extLst>
                <a:ext uri="{FF2B5EF4-FFF2-40B4-BE49-F238E27FC236}">
                  <a16:creationId xmlns:a16="http://schemas.microsoft.com/office/drawing/2014/main" id="{2C9C2043-360F-A1EA-A100-64CC5EF122CD}"/>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extLst>
      <p:ext uri="{BB962C8B-B14F-4D97-AF65-F5344CB8AC3E}">
        <p14:creationId xmlns:p14="http://schemas.microsoft.com/office/powerpoint/2010/main" val="136784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F8A8B"/>
        </a:solidFill>
        <a:effectLst/>
      </p:bgPr>
    </p:bg>
    <p:spTree>
      <p:nvGrpSpPr>
        <p:cNvPr id="1" name="">
          <a:extLst>
            <a:ext uri="{FF2B5EF4-FFF2-40B4-BE49-F238E27FC236}">
              <a16:creationId xmlns:a16="http://schemas.microsoft.com/office/drawing/2014/main" id="{4BD21501-3559-1CFE-7246-4798F21CB8D1}"/>
            </a:ext>
          </a:extLst>
        </p:cNvPr>
        <p:cNvGrpSpPr/>
        <p:nvPr/>
      </p:nvGrpSpPr>
      <p:grpSpPr>
        <a:xfrm>
          <a:off x="0" y="0"/>
          <a:ext cx="0" cy="0"/>
          <a:chOff x="0" y="0"/>
          <a:chExt cx="0" cy="0"/>
        </a:xfrm>
      </p:grpSpPr>
      <p:grpSp>
        <p:nvGrpSpPr>
          <p:cNvPr id="38" name="Группа 37">
            <a:extLst>
              <a:ext uri="{FF2B5EF4-FFF2-40B4-BE49-F238E27FC236}">
                <a16:creationId xmlns:a16="http://schemas.microsoft.com/office/drawing/2014/main" id="{33BFDAFD-BB0F-9ECB-4729-7138EBD87489}"/>
              </a:ext>
            </a:extLst>
          </p:cNvPr>
          <p:cNvGrpSpPr/>
          <p:nvPr/>
        </p:nvGrpSpPr>
        <p:grpSpPr>
          <a:xfrm>
            <a:off x="3886200" y="1774953"/>
            <a:ext cx="12875258" cy="5288649"/>
            <a:chOff x="3412353" y="1683651"/>
            <a:chExt cx="14256539" cy="5856025"/>
          </a:xfrm>
        </p:grpSpPr>
        <p:grpSp>
          <p:nvGrpSpPr>
            <p:cNvPr id="23" name="Group 26">
              <a:extLst>
                <a:ext uri="{FF2B5EF4-FFF2-40B4-BE49-F238E27FC236}">
                  <a16:creationId xmlns:a16="http://schemas.microsoft.com/office/drawing/2014/main" id="{4C57923C-D953-0301-F22E-A2451ABEDE0C}"/>
                </a:ext>
              </a:extLst>
            </p:cNvPr>
            <p:cNvGrpSpPr/>
            <p:nvPr/>
          </p:nvGrpSpPr>
          <p:grpSpPr>
            <a:xfrm>
              <a:off x="3412353" y="3856347"/>
              <a:ext cx="3268353" cy="3268353"/>
              <a:chOff x="0" y="0"/>
              <a:chExt cx="812800" cy="812800"/>
            </a:xfrm>
          </p:grpSpPr>
          <p:sp>
            <p:nvSpPr>
              <p:cNvPr id="24" name="Freeform 27">
                <a:extLst>
                  <a:ext uri="{FF2B5EF4-FFF2-40B4-BE49-F238E27FC236}">
                    <a16:creationId xmlns:a16="http://schemas.microsoft.com/office/drawing/2014/main" id="{5A4B8096-5EE8-6FCD-5E1F-7FFDC1BB1A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25" name="TextBox 28">
                <a:extLst>
                  <a:ext uri="{FF2B5EF4-FFF2-40B4-BE49-F238E27FC236}">
                    <a16:creationId xmlns:a16="http://schemas.microsoft.com/office/drawing/2014/main" id="{52762EB7-8134-00B6-5140-BE9A97D39939}"/>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26" name="Group 26">
              <a:extLst>
                <a:ext uri="{FF2B5EF4-FFF2-40B4-BE49-F238E27FC236}">
                  <a16:creationId xmlns:a16="http://schemas.microsoft.com/office/drawing/2014/main" id="{6FBE45F0-94D1-B49C-DD89-2DB3024F10C4}"/>
                </a:ext>
              </a:extLst>
            </p:cNvPr>
            <p:cNvGrpSpPr/>
            <p:nvPr/>
          </p:nvGrpSpPr>
          <p:grpSpPr>
            <a:xfrm>
              <a:off x="10831500" y="1683651"/>
              <a:ext cx="2049153" cy="2049153"/>
              <a:chOff x="0" y="0"/>
              <a:chExt cx="812800" cy="812800"/>
            </a:xfrm>
          </p:grpSpPr>
          <p:sp>
            <p:nvSpPr>
              <p:cNvPr id="27" name="Freeform 27">
                <a:extLst>
                  <a:ext uri="{FF2B5EF4-FFF2-40B4-BE49-F238E27FC236}">
                    <a16:creationId xmlns:a16="http://schemas.microsoft.com/office/drawing/2014/main" id="{0E321E5A-BE41-F64A-8DFF-8D2333E23F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28" name="TextBox 28">
                <a:extLst>
                  <a:ext uri="{FF2B5EF4-FFF2-40B4-BE49-F238E27FC236}">
                    <a16:creationId xmlns:a16="http://schemas.microsoft.com/office/drawing/2014/main" id="{DD1408EA-C1DC-D17E-38D5-0D0D9F5F15EA}"/>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29" name="Group 26">
              <a:extLst>
                <a:ext uri="{FF2B5EF4-FFF2-40B4-BE49-F238E27FC236}">
                  <a16:creationId xmlns:a16="http://schemas.microsoft.com/office/drawing/2014/main" id="{A75F0E78-2E69-1EFD-34C1-C350634615EC}"/>
                </a:ext>
              </a:extLst>
            </p:cNvPr>
            <p:cNvGrpSpPr/>
            <p:nvPr/>
          </p:nvGrpSpPr>
          <p:grpSpPr>
            <a:xfrm>
              <a:off x="15619739" y="5490523"/>
              <a:ext cx="2049153" cy="2049153"/>
              <a:chOff x="0" y="0"/>
              <a:chExt cx="812800" cy="812800"/>
            </a:xfrm>
          </p:grpSpPr>
          <p:sp>
            <p:nvSpPr>
              <p:cNvPr id="30" name="Freeform 27">
                <a:extLst>
                  <a:ext uri="{FF2B5EF4-FFF2-40B4-BE49-F238E27FC236}">
                    <a16:creationId xmlns:a16="http://schemas.microsoft.com/office/drawing/2014/main" id="{F38FCE7B-EEAA-CB0A-AF88-BD30BEABDA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1" name="TextBox 28">
                <a:extLst>
                  <a:ext uri="{FF2B5EF4-FFF2-40B4-BE49-F238E27FC236}">
                    <a16:creationId xmlns:a16="http://schemas.microsoft.com/office/drawing/2014/main" id="{C0DDEAD6-077D-041A-BCEF-837EA7A0075F}"/>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32" name="Group 26">
              <a:extLst>
                <a:ext uri="{FF2B5EF4-FFF2-40B4-BE49-F238E27FC236}">
                  <a16:creationId xmlns:a16="http://schemas.microsoft.com/office/drawing/2014/main" id="{6FB53855-7361-FC3B-14C8-A76C884E0CA1}"/>
                </a:ext>
              </a:extLst>
            </p:cNvPr>
            <p:cNvGrpSpPr/>
            <p:nvPr/>
          </p:nvGrpSpPr>
          <p:grpSpPr>
            <a:xfrm>
              <a:off x="12380892" y="5328267"/>
              <a:ext cx="729633" cy="729633"/>
              <a:chOff x="0" y="0"/>
              <a:chExt cx="812800" cy="812800"/>
            </a:xfrm>
          </p:grpSpPr>
          <p:sp>
            <p:nvSpPr>
              <p:cNvPr id="33" name="Freeform 27">
                <a:extLst>
                  <a:ext uri="{FF2B5EF4-FFF2-40B4-BE49-F238E27FC236}">
                    <a16:creationId xmlns:a16="http://schemas.microsoft.com/office/drawing/2014/main" id="{F526B75B-D132-0B0B-906F-67AE08AE1F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4" name="TextBox 28">
                <a:extLst>
                  <a:ext uri="{FF2B5EF4-FFF2-40B4-BE49-F238E27FC236}">
                    <a16:creationId xmlns:a16="http://schemas.microsoft.com/office/drawing/2014/main" id="{85EC9679-727D-A7E0-6D75-5F5DF897A8F0}"/>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nvGrpSpPr>
            <p:cNvPr id="35" name="Group 26">
              <a:extLst>
                <a:ext uri="{FF2B5EF4-FFF2-40B4-BE49-F238E27FC236}">
                  <a16:creationId xmlns:a16="http://schemas.microsoft.com/office/drawing/2014/main" id="{2BF06A70-8668-F6C5-AD43-2D34C75B8E92}"/>
                </a:ext>
              </a:extLst>
            </p:cNvPr>
            <p:cNvGrpSpPr/>
            <p:nvPr/>
          </p:nvGrpSpPr>
          <p:grpSpPr>
            <a:xfrm>
              <a:off x="6680706" y="2271370"/>
              <a:ext cx="729633" cy="729633"/>
              <a:chOff x="0" y="0"/>
              <a:chExt cx="812800" cy="812800"/>
            </a:xfrm>
          </p:grpSpPr>
          <p:sp>
            <p:nvSpPr>
              <p:cNvPr id="36" name="Freeform 27">
                <a:extLst>
                  <a:ext uri="{FF2B5EF4-FFF2-40B4-BE49-F238E27FC236}">
                    <a16:creationId xmlns:a16="http://schemas.microsoft.com/office/drawing/2014/main" id="{03E84B00-7730-F33B-0F4F-C48D9AB2FC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37" name="TextBox 28">
                <a:extLst>
                  <a:ext uri="{FF2B5EF4-FFF2-40B4-BE49-F238E27FC236}">
                    <a16:creationId xmlns:a16="http://schemas.microsoft.com/office/drawing/2014/main" id="{4C749A10-1D0B-D32B-FEE0-90734A0DE5FC}"/>
                  </a:ext>
                </a:extLst>
              </p:cNvPr>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grpSp>
      <p:sp>
        <p:nvSpPr>
          <p:cNvPr id="10" name="TextBox 10">
            <a:extLst>
              <a:ext uri="{FF2B5EF4-FFF2-40B4-BE49-F238E27FC236}">
                <a16:creationId xmlns:a16="http://schemas.microsoft.com/office/drawing/2014/main" id="{95D0525C-F828-7236-47BF-EBE351B4365B}"/>
              </a:ext>
            </a:extLst>
          </p:cNvPr>
          <p:cNvSpPr txBox="1"/>
          <p:nvPr/>
        </p:nvSpPr>
        <p:spPr>
          <a:xfrm>
            <a:off x="1219200" y="680767"/>
            <a:ext cx="9982200" cy="925061"/>
          </a:xfrm>
          <a:prstGeom prst="rect">
            <a:avLst/>
          </a:prstGeom>
        </p:spPr>
        <p:txBody>
          <a:bodyPr wrap="square" lIns="0" tIns="0" rIns="0" bIns="0" rtlCol="0" anchor="t">
            <a:spAutoFit/>
          </a:bodyPr>
          <a:lstStyle/>
          <a:p>
            <a:pPr algn="l">
              <a:lnSpc>
                <a:spcPts val="7700"/>
              </a:lnSpc>
              <a:spcBef>
                <a:spcPct val="0"/>
              </a:spcBef>
            </a:pPr>
            <a:r>
              <a:rPr lang="en-US" sz="5500" b="1" dirty="0">
                <a:solidFill>
                  <a:schemeClr val="bg1"/>
                </a:solidFill>
                <a:latin typeface="Myriad Pro" panose="020B0503030403020204" pitchFamily="34" charset="0"/>
                <a:ea typeface="Livvic Bold"/>
                <a:cs typeface="Livvic Bold"/>
                <a:sym typeface="Livvic Bold"/>
              </a:rPr>
              <a:t>Production &amp; Capacity</a:t>
            </a:r>
            <a:endParaRPr lang="ru-RU" sz="5500" b="1" dirty="0">
              <a:solidFill>
                <a:schemeClr val="bg1"/>
              </a:solidFill>
              <a:latin typeface="Myriad Pro" panose="020B0503030403020204" pitchFamily="34" charset="0"/>
              <a:ea typeface="Livvic Bold"/>
              <a:cs typeface="Livvic Bold"/>
              <a:sym typeface="Livvic Bold"/>
            </a:endParaRPr>
          </a:p>
        </p:txBody>
      </p:sp>
      <p:pic>
        <p:nvPicPr>
          <p:cNvPr id="17" name="Рисунок 16">
            <a:extLst>
              <a:ext uri="{FF2B5EF4-FFF2-40B4-BE49-F238E27FC236}">
                <a16:creationId xmlns:a16="http://schemas.microsoft.com/office/drawing/2014/main" id="{27B692FD-78A0-F7D8-BED3-8FBE23CD22B7}"/>
              </a:ext>
            </a:extLst>
          </p:cNvPr>
          <p:cNvPicPr>
            <a:picLocks noChangeAspect="1"/>
          </p:cNvPicPr>
          <p:nvPr/>
        </p:nvPicPr>
        <p:blipFill>
          <a:blip r:embed="rId2">
            <a:extLst>
              <a:ext uri="{28A0092B-C50C-407E-A947-70E740481C1C}">
                <a14:useLocalDpi xmlns:a14="http://schemas.microsoft.com/office/drawing/2010/main" val="0"/>
              </a:ext>
            </a:extLst>
          </a:blip>
          <a:srcRect l="24088" t="10765" r="25477" b="-427"/>
          <a:stretch>
            <a:fillRect/>
          </a:stretch>
        </p:blipFill>
        <p:spPr>
          <a:xfrm>
            <a:off x="1188720" y="2019300"/>
            <a:ext cx="4799957" cy="4799957"/>
          </a:xfrm>
          <a:prstGeom prst="roundRect">
            <a:avLst>
              <a:gd name="adj" fmla="val 18711"/>
            </a:avLst>
          </a:prstGeom>
        </p:spPr>
      </p:pic>
      <p:pic>
        <p:nvPicPr>
          <p:cNvPr id="19" name="Рисунок 18">
            <a:extLst>
              <a:ext uri="{FF2B5EF4-FFF2-40B4-BE49-F238E27FC236}">
                <a16:creationId xmlns:a16="http://schemas.microsoft.com/office/drawing/2014/main" id="{6C2B8F57-4C52-FADA-6293-E2291E6509E3}"/>
              </a:ext>
            </a:extLst>
          </p:cNvPr>
          <p:cNvPicPr>
            <a:picLocks noChangeAspect="1"/>
          </p:cNvPicPr>
          <p:nvPr/>
        </p:nvPicPr>
        <p:blipFill>
          <a:blip r:embed="rId3">
            <a:extLst>
              <a:ext uri="{28A0092B-C50C-407E-A947-70E740481C1C}">
                <a14:useLocalDpi xmlns:a14="http://schemas.microsoft.com/office/drawing/2010/main" val="0"/>
              </a:ext>
            </a:extLst>
          </a:blip>
          <a:srcRect l="21351" t="11474" r="28615" b="-424"/>
          <a:stretch>
            <a:fillRect/>
          </a:stretch>
        </p:blipFill>
        <p:spPr>
          <a:xfrm>
            <a:off x="7056120" y="2019300"/>
            <a:ext cx="4799957" cy="4799957"/>
          </a:xfrm>
          <a:prstGeom prst="roundRect">
            <a:avLst>
              <a:gd name="adj" fmla="val 18711"/>
            </a:avLst>
          </a:prstGeom>
        </p:spPr>
      </p:pic>
      <p:pic>
        <p:nvPicPr>
          <p:cNvPr id="20" name="Рисунок 19">
            <a:extLst>
              <a:ext uri="{FF2B5EF4-FFF2-40B4-BE49-F238E27FC236}">
                <a16:creationId xmlns:a16="http://schemas.microsoft.com/office/drawing/2014/main" id="{A9B5D401-FB74-4CF6-E771-AA017CF354A3}"/>
              </a:ext>
            </a:extLst>
          </p:cNvPr>
          <p:cNvPicPr>
            <a:picLocks noChangeAspect="1"/>
          </p:cNvPicPr>
          <p:nvPr/>
        </p:nvPicPr>
        <p:blipFill>
          <a:blip r:embed="rId4">
            <a:extLst>
              <a:ext uri="{28A0092B-C50C-407E-A947-70E740481C1C}">
                <a14:useLocalDpi xmlns:a14="http://schemas.microsoft.com/office/drawing/2010/main" val="0"/>
              </a:ext>
            </a:extLst>
          </a:blip>
          <a:srcRect l="21875" r="21875"/>
          <a:stretch/>
        </p:blipFill>
        <p:spPr>
          <a:xfrm>
            <a:off x="12771120" y="2019300"/>
            <a:ext cx="4799957" cy="4799957"/>
          </a:xfrm>
          <a:prstGeom prst="roundRect">
            <a:avLst>
              <a:gd name="adj" fmla="val 18711"/>
            </a:avLst>
          </a:prstGeom>
        </p:spPr>
      </p:pic>
      <p:sp>
        <p:nvSpPr>
          <p:cNvPr id="21" name="TextBox 11">
            <a:extLst>
              <a:ext uri="{FF2B5EF4-FFF2-40B4-BE49-F238E27FC236}">
                <a16:creationId xmlns:a16="http://schemas.microsoft.com/office/drawing/2014/main" id="{B1BE9FE9-5D62-4622-EEED-5FD9701C8776}"/>
              </a:ext>
            </a:extLst>
          </p:cNvPr>
          <p:cNvSpPr txBox="1"/>
          <p:nvPr/>
        </p:nvSpPr>
        <p:spPr>
          <a:xfrm>
            <a:off x="1295400" y="7742547"/>
            <a:ext cx="16123013" cy="722249"/>
          </a:xfrm>
          <a:prstGeom prst="rect">
            <a:avLst/>
          </a:prstGeom>
        </p:spPr>
        <p:txBody>
          <a:bodyPr wrap="square" lIns="0" tIns="0" rIns="0" bIns="0" rtlCol="0" anchor="t">
            <a:spAutoFit/>
          </a:bodyPr>
          <a:lstStyle/>
          <a:p>
            <a:pPr>
              <a:lnSpc>
                <a:spcPts val="2940"/>
              </a:lnSpc>
              <a:spcBef>
                <a:spcPct val="0"/>
              </a:spcBef>
            </a:pPr>
            <a:r>
              <a:rPr lang="en-US" sz="2100" dirty="0">
                <a:solidFill>
                  <a:schemeClr val="bg1"/>
                </a:solidFill>
                <a:latin typeface="Myriad Pro" panose="020B0503030403020204" pitchFamily="34" charset="0"/>
                <a:ea typeface="Public Sans"/>
                <a:cs typeface="Public Sans"/>
                <a:sym typeface="Public Sans"/>
              </a:rPr>
              <a:t>Show photos of workshops, equipment, and the team; indicate production volumes, capacity, and certifications. Describe the quality control system and timelines, using infographics and icons for clarity.</a:t>
            </a:r>
          </a:p>
        </p:txBody>
      </p:sp>
      <p:sp>
        <p:nvSpPr>
          <p:cNvPr id="22" name="TextBox 12">
            <a:extLst>
              <a:ext uri="{FF2B5EF4-FFF2-40B4-BE49-F238E27FC236}">
                <a16:creationId xmlns:a16="http://schemas.microsoft.com/office/drawing/2014/main" id="{296FDE97-C098-3842-5024-A0F313E5BD6E}"/>
              </a:ext>
            </a:extLst>
          </p:cNvPr>
          <p:cNvSpPr txBox="1"/>
          <p:nvPr/>
        </p:nvSpPr>
        <p:spPr>
          <a:xfrm>
            <a:off x="1264919" y="6796397"/>
            <a:ext cx="16306157" cy="946150"/>
          </a:xfrm>
          <a:prstGeom prst="rect">
            <a:avLst/>
          </a:prstGeom>
        </p:spPr>
        <p:txBody>
          <a:bodyPr wrap="square"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Headline</a:t>
            </a:r>
          </a:p>
        </p:txBody>
      </p:sp>
      <p:grpSp>
        <p:nvGrpSpPr>
          <p:cNvPr id="2" name="Группа 1">
            <a:extLst>
              <a:ext uri="{FF2B5EF4-FFF2-40B4-BE49-F238E27FC236}">
                <a16:creationId xmlns:a16="http://schemas.microsoft.com/office/drawing/2014/main" id="{7517125E-89F2-F232-EC67-744CBFB4F448}"/>
              </a:ext>
            </a:extLst>
          </p:cNvPr>
          <p:cNvGrpSpPr/>
          <p:nvPr/>
        </p:nvGrpSpPr>
        <p:grpSpPr>
          <a:xfrm>
            <a:off x="15053857" y="467196"/>
            <a:ext cx="2590800" cy="1121727"/>
            <a:chOff x="4343400" y="745173"/>
            <a:chExt cx="3290132" cy="1347200"/>
          </a:xfrm>
        </p:grpSpPr>
        <p:sp>
          <p:nvSpPr>
            <p:cNvPr id="3" name="Прямоугольник: скругленные углы 2">
              <a:extLst>
                <a:ext uri="{FF2B5EF4-FFF2-40B4-BE49-F238E27FC236}">
                  <a16:creationId xmlns:a16="http://schemas.microsoft.com/office/drawing/2014/main" id="{4F429607-A594-56DE-710D-79893283C55C}"/>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21">
              <a:extLst>
                <a:ext uri="{FF2B5EF4-FFF2-40B4-BE49-F238E27FC236}">
                  <a16:creationId xmlns:a16="http://schemas.microsoft.com/office/drawing/2014/main" id="{2C85E03B-EA2C-032B-2A6D-E2F806FFE309}"/>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extLst>
      <p:ext uri="{BB962C8B-B14F-4D97-AF65-F5344CB8AC3E}">
        <p14:creationId xmlns:p14="http://schemas.microsoft.com/office/powerpoint/2010/main" val="406317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F8A8B"/>
        </a:solidFill>
        <a:effectLst/>
      </p:bgPr>
    </p:bg>
    <p:spTree>
      <p:nvGrpSpPr>
        <p:cNvPr id="1" name="">
          <a:extLst>
            <a:ext uri="{FF2B5EF4-FFF2-40B4-BE49-F238E27FC236}">
              <a16:creationId xmlns:a16="http://schemas.microsoft.com/office/drawing/2014/main" id="{E1A9EADD-0A1F-AD5D-9FE4-B24BA0A3233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3C38AE4-DE50-1BA3-49A6-A1DBAD685EDC}"/>
              </a:ext>
            </a:extLst>
          </p:cNvPr>
          <p:cNvPicPr>
            <a:picLocks noChangeAspect="1"/>
          </p:cNvPicPr>
          <p:nvPr/>
        </p:nvPicPr>
        <p:blipFill>
          <a:blip r:embed="rId2"/>
          <a:stretch>
            <a:fillRect/>
          </a:stretch>
        </p:blipFill>
        <p:spPr>
          <a:xfrm>
            <a:off x="9298524" y="978240"/>
            <a:ext cx="7960108" cy="4779154"/>
          </a:xfrm>
          <a:prstGeom prst="rect">
            <a:avLst/>
          </a:prstGeom>
        </p:spPr>
      </p:pic>
      <p:sp>
        <p:nvSpPr>
          <p:cNvPr id="5" name="TextBox 5">
            <a:extLst>
              <a:ext uri="{FF2B5EF4-FFF2-40B4-BE49-F238E27FC236}">
                <a16:creationId xmlns:a16="http://schemas.microsoft.com/office/drawing/2014/main" id="{0B1D272C-0DB1-D603-5429-EA30DD180C88}"/>
              </a:ext>
            </a:extLst>
          </p:cNvPr>
          <p:cNvSpPr txBox="1"/>
          <p:nvPr/>
        </p:nvSpPr>
        <p:spPr>
          <a:xfrm>
            <a:off x="901758" y="2108900"/>
            <a:ext cx="7164454" cy="1692771"/>
          </a:xfrm>
          <a:prstGeom prst="rect">
            <a:avLst/>
          </a:prstGeom>
        </p:spPr>
        <p:txBody>
          <a:bodyPr lIns="0" tIns="0" rIns="0" bIns="0" rtlCol="0" anchor="t">
            <a:spAutoFit/>
          </a:bodyPr>
          <a:lstStyle/>
          <a:p>
            <a:pPr algn="l">
              <a:lnSpc>
                <a:spcPts val="6555"/>
              </a:lnSpc>
            </a:pPr>
            <a:r>
              <a:rPr lang="en-US" sz="5700" b="1" dirty="0">
                <a:solidFill>
                  <a:srgbClr val="FFC93C"/>
                </a:solidFill>
                <a:latin typeface="Myriad Pro" panose="020B0503030403020204" pitchFamily="34" charset="0"/>
                <a:ea typeface="Livvic Bold"/>
                <a:cs typeface="Livvic Bold"/>
                <a:sym typeface="Livvic Bold"/>
              </a:rPr>
              <a:t>PARTNER</a:t>
            </a:r>
            <a:endParaRPr lang="ru-RU" sz="5700" b="1" dirty="0">
              <a:solidFill>
                <a:srgbClr val="FFC93C"/>
              </a:solidFill>
              <a:latin typeface="Myriad Pro" panose="020B0503030403020204" pitchFamily="34" charset="0"/>
              <a:ea typeface="Livvic Bold"/>
              <a:cs typeface="Livvic Bold"/>
              <a:sym typeface="Livvic Bold"/>
            </a:endParaRPr>
          </a:p>
          <a:p>
            <a:pPr algn="l">
              <a:lnSpc>
                <a:spcPts val="6555"/>
              </a:lnSpc>
            </a:pPr>
            <a:r>
              <a:rPr lang="en-US" sz="5700" b="1" dirty="0">
                <a:solidFill>
                  <a:srgbClr val="FFC93C"/>
                </a:solidFill>
                <a:latin typeface="Myriad Pro" panose="020B0503030403020204" pitchFamily="34" charset="0"/>
                <a:ea typeface="Livvic Bold"/>
                <a:cs typeface="Livvic Bold"/>
                <a:sym typeface="Livvic Bold"/>
              </a:rPr>
              <a:t>PORTFOLIO</a:t>
            </a:r>
            <a:endParaRPr lang="ru-RU" sz="5700" b="1" dirty="0">
              <a:solidFill>
                <a:srgbClr val="FFC93C"/>
              </a:solidFill>
              <a:latin typeface="Myriad Pro" panose="020B0503030403020204" pitchFamily="34" charset="0"/>
              <a:ea typeface="Livvic Bold"/>
              <a:cs typeface="Livvic Bold"/>
              <a:sym typeface="Livvic Bold"/>
            </a:endParaRPr>
          </a:p>
        </p:txBody>
      </p:sp>
      <p:sp>
        <p:nvSpPr>
          <p:cNvPr id="6" name="TextBox 6">
            <a:extLst>
              <a:ext uri="{FF2B5EF4-FFF2-40B4-BE49-F238E27FC236}">
                <a16:creationId xmlns:a16="http://schemas.microsoft.com/office/drawing/2014/main" id="{E88EE458-D1BC-BFCA-14E5-2668747D047E}"/>
              </a:ext>
            </a:extLst>
          </p:cNvPr>
          <p:cNvSpPr txBox="1"/>
          <p:nvPr/>
        </p:nvSpPr>
        <p:spPr>
          <a:xfrm>
            <a:off x="901757" y="4043084"/>
            <a:ext cx="9004243" cy="5601533"/>
          </a:xfrm>
          <a:prstGeom prst="rect">
            <a:avLst/>
          </a:prstGeom>
        </p:spPr>
        <p:txBody>
          <a:bodyPr wrap="square" lIns="0" tIns="0" rIns="0" bIns="0" rtlCol="0" anchor="t">
            <a:spAutoFit/>
          </a:bodyPr>
          <a:lstStyle/>
          <a:p>
            <a:r>
              <a:rPr lang="en-US" sz="2800" b="1" dirty="0">
                <a:solidFill>
                  <a:srgbClr val="FFC93C"/>
                </a:solidFill>
              </a:rPr>
              <a:t>Geography &amp; Brands</a:t>
            </a:r>
            <a:r>
              <a:rPr lang="en-US" sz="2800" dirty="0">
                <a:solidFill>
                  <a:srgbClr val="FFC93C"/>
                </a:solidFill>
              </a:rPr>
              <a:t> </a:t>
            </a:r>
            <a:r>
              <a:rPr lang="en-US" sz="2800" dirty="0">
                <a:solidFill>
                  <a:schemeClr val="bg1"/>
                </a:solidFill>
              </a:rPr>
              <a:t>– Use the flags of countries where your partners are present and the logos of key retailers or distributors.</a:t>
            </a:r>
            <a:endParaRPr lang="ru-RU" sz="2800" dirty="0">
              <a:solidFill>
                <a:schemeClr val="bg1"/>
              </a:solidFill>
            </a:endParaRPr>
          </a:p>
          <a:p>
            <a:endParaRPr lang="en-US" sz="2800" dirty="0">
              <a:solidFill>
                <a:schemeClr val="bg1"/>
              </a:solidFill>
            </a:endParaRPr>
          </a:p>
          <a:p>
            <a:r>
              <a:rPr lang="en-US" sz="2800" b="1" dirty="0">
                <a:solidFill>
                  <a:srgbClr val="FFC93C"/>
                </a:solidFill>
              </a:rPr>
              <a:t>Reviews &amp; Case Studies</a:t>
            </a:r>
            <a:r>
              <a:rPr lang="en-US" sz="2800" dirty="0">
                <a:solidFill>
                  <a:srgbClr val="FFC93C"/>
                </a:solidFill>
              </a:rPr>
              <a:t> </a:t>
            </a:r>
            <a:r>
              <a:rPr lang="en-US" sz="2800" dirty="0">
                <a:solidFill>
                  <a:schemeClr val="bg1"/>
                </a:solidFill>
              </a:rPr>
              <a:t>– Briefly highlight successful B2B supply stories, partner testimonials, or collaboration cases to emphasize reliability and experience working with companies.</a:t>
            </a:r>
            <a:endParaRPr lang="ru-RU" sz="2800" dirty="0">
              <a:solidFill>
                <a:schemeClr val="bg1"/>
              </a:solidFill>
            </a:endParaRPr>
          </a:p>
          <a:p>
            <a:endParaRPr lang="en-US" sz="2800" dirty="0">
              <a:solidFill>
                <a:schemeClr val="bg1"/>
              </a:solidFill>
            </a:endParaRPr>
          </a:p>
          <a:p>
            <a:r>
              <a:rPr lang="en-US" sz="2800" b="1" dirty="0">
                <a:solidFill>
                  <a:srgbClr val="FFC93C"/>
                </a:solidFill>
              </a:rPr>
              <a:t>Trends &amp; Results</a:t>
            </a:r>
            <a:r>
              <a:rPr lang="en-US" sz="2800" dirty="0">
                <a:solidFill>
                  <a:srgbClr val="FFC93C"/>
                </a:solidFill>
              </a:rPr>
              <a:t> </a:t>
            </a:r>
            <a:r>
              <a:rPr lang="en-US" sz="2800" dirty="0">
                <a:solidFill>
                  <a:schemeClr val="bg1"/>
                </a:solidFill>
              </a:rPr>
              <a:t>– Visualize growth, supply volumes, and export performance using charts, graphs, or infographics.</a:t>
            </a:r>
            <a:endParaRPr lang="ru-RU" sz="2800" dirty="0">
              <a:solidFill>
                <a:schemeClr val="bg1"/>
              </a:solidFill>
            </a:endParaRPr>
          </a:p>
          <a:p>
            <a:endParaRPr lang="en-US" sz="2800" dirty="0">
              <a:solidFill>
                <a:schemeClr val="bg1"/>
              </a:solidFill>
            </a:endParaRPr>
          </a:p>
          <a:p>
            <a:r>
              <a:rPr lang="en-US" sz="2800" b="1" dirty="0">
                <a:solidFill>
                  <a:srgbClr val="FFC93C"/>
                </a:solidFill>
              </a:rPr>
              <a:t>Purpose of the Section</a:t>
            </a:r>
            <a:r>
              <a:rPr lang="en-US" sz="2800" dirty="0">
                <a:solidFill>
                  <a:srgbClr val="FFC93C"/>
                </a:solidFill>
              </a:rPr>
              <a:t> </a:t>
            </a:r>
            <a:r>
              <a:rPr lang="en-US" sz="2800" dirty="0">
                <a:solidFill>
                  <a:schemeClr val="bg1"/>
                </a:solidFill>
              </a:rPr>
              <a:t>– To showcase the scale, reliability, and success of the brand’s partner network.</a:t>
            </a:r>
          </a:p>
        </p:txBody>
      </p:sp>
      <p:pic>
        <p:nvPicPr>
          <p:cNvPr id="9" name="Рисунок 8">
            <a:extLst>
              <a:ext uri="{FF2B5EF4-FFF2-40B4-BE49-F238E27FC236}">
                <a16:creationId xmlns:a16="http://schemas.microsoft.com/office/drawing/2014/main" id="{D514142A-D4D0-D7C4-EDD6-1773BB00C894}"/>
              </a:ext>
            </a:extLst>
          </p:cNvPr>
          <p:cNvPicPr>
            <a:picLocks noChangeAspect="1"/>
          </p:cNvPicPr>
          <p:nvPr/>
        </p:nvPicPr>
        <p:blipFill>
          <a:blip r:embed="rId3" cstate="print">
            <a:extLst>
              <a:ext uri="{28A0092B-C50C-407E-A947-70E740481C1C}">
                <a14:useLocalDpi xmlns:a14="http://schemas.microsoft.com/office/drawing/2010/main" val="0"/>
              </a:ext>
            </a:extLst>
          </a:blip>
          <a:srcRect l="21875" r="21875"/>
          <a:stretch/>
        </p:blipFill>
        <p:spPr>
          <a:xfrm>
            <a:off x="10058999" y="5610406"/>
            <a:ext cx="1858553" cy="1858553"/>
          </a:xfrm>
          <a:prstGeom prst="roundRect">
            <a:avLst>
              <a:gd name="adj" fmla="val 18711"/>
            </a:avLst>
          </a:prstGeom>
        </p:spPr>
      </p:pic>
      <p:pic>
        <p:nvPicPr>
          <p:cNvPr id="15" name="Рисунок 14">
            <a:extLst>
              <a:ext uri="{FF2B5EF4-FFF2-40B4-BE49-F238E27FC236}">
                <a16:creationId xmlns:a16="http://schemas.microsoft.com/office/drawing/2014/main" id="{94D78FBD-B406-8741-77F9-0EE927563E39}"/>
              </a:ext>
            </a:extLst>
          </p:cNvPr>
          <p:cNvPicPr>
            <a:picLocks noChangeAspect="1"/>
          </p:cNvPicPr>
          <p:nvPr/>
        </p:nvPicPr>
        <p:blipFill>
          <a:blip r:embed="rId4" cstate="print">
            <a:extLst>
              <a:ext uri="{28A0092B-C50C-407E-A947-70E740481C1C}">
                <a14:useLocalDpi xmlns:a14="http://schemas.microsoft.com/office/drawing/2010/main" val="0"/>
              </a:ext>
            </a:extLst>
          </a:blip>
          <a:srcRect l="21875" r="21875"/>
          <a:stretch/>
        </p:blipFill>
        <p:spPr>
          <a:xfrm>
            <a:off x="12548698" y="5619157"/>
            <a:ext cx="1858553" cy="1858553"/>
          </a:xfrm>
          <a:prstGeom prst="roundRect">
            <a:avLst>
              <a:gd name="adj" fmla="val 18711"/>
            </a:avLst>
          </a:prstGeom>
        </p:spPr>
      </p:pic>
      <p:pic>
        <p:nvPicPr>
          <p:cNvPr id="16" name="Рисунок 15">
            <a:extLst>
              <a:ext uri="{FF2B5EF4-FFF2-40B4-BE49-F238E27FC236}">
                <a16:creationId xmlns:a16="http://schemas.microsoft.com/office/drawing/2014/main" id="{9660F0E6-E11A-1929-08DB-4A15C7B604BC}"/>
              </a:ext>
            </a:extLst>
          </p:cNvPr>
          <p:cNvPicPr>
            <a:picLocks noChangeAspect="1"/>
          </p:cNvPicPr>
          <p:nvPr/>
        </p:nvPicPr>
        <p:blipFill>
          <a:blip r:embed="rId5" cstate="print">
            <a:extLst>
              <a:ext uri="{28A0092B-C50C-407E-A947-70E740481C1C}">
                <a14:useLocalDpi xmlns:a14="http://schemas.microsoft.com/office/drawing/2010/main" val="0"/>
              </a:ext>
            </a:extLst>
          </a:blip>
          <a:srcRect l="21875" r="21875"/>
          <a:stretch/>
        </p:blipFill>
        <p:spPr>
          <a:xfrm>
            <a:off x="15038397" y="5610405"/>
            <a:ext cx="1858553" cy="1858553"/>
          </a:xfrm>
          <a:prstGeom prst="roundRect">
            <a:avLst>
              <a:gd name="adj" fmla="val 18711"/>
            </a:avLst>
          </a:prstGeom>
        </p:spPr>
      </p:pic>
      <p:pic>
        <p:nvPicPr>
          <p:cNvPr id="17" name="Рисунок 16">
            <a:extLst>
              <a:ext uri="{FF2B5EF4-FFF2-40B4-BE49-F238E27FC236}">
                <a16:creationId xmlns:a16="http://schemas.microsoft.com/office/drawing/2014/main" id="{CDB9E14D-3226-47A3-2830-8B00373B4064}"/>
              </a:ext>
            </a:extLst>
          </p:cNvPr>
          <p:cNvPicPr>
            <a:picLocks noChangeAspect="1"/>
          </p:cNvPicPr>
          <p:nvPr/>
        </p:nvPicPr>
        <p:blipFill>
          <a:blip r:embed="rId6" cstate="print">
            <a:extLst>
              <a:ext uri="{28A0092B-C50C-407E-A947-70E740481C1C}">
                <a14:useLocalDpi xmlns:a14="http://schemas.microsoft.com/office/drawing/2010/main" val="0"/>
              </a:ext>
            </a:extLst>
          </a:blip>
          <a:srcRect l="21875" r="21875"/>
          <a:stretch/>
        </p:blipFill>
        <p:spPr>
          <a:xfrm>
            <a:off x="10058999" y="7667806"/>
            <a:ext cx="1858553" cy="1858553"/>
          </a:xfrm>
          <a:prstGeom prst="roundRect">
            <a:avLst>
              <a:gd name="adj" fmla="val 18711"/>
            </a:avLst>
          </a:prstGeom>
        </p:spPr>
      </p:pic>
      <p:pic>
        <p:nvPicPr>
          <p:cNvPr id="18" name="Рисунок 17">
            <a:extLst>
              <a:ext uri="{FF2B5EF4-FFF2-40B4-BE49-F238E27FC236}">
                <a16:creationId xmlns:a16="http://schemas.microsoft.com/office/drawing/2014/main" id="{36B85756-F999-6356-4C24-346A555F2D2D}"/>
              </a:ext>
            </a:extLst>
          </p:cNvPr>
          <p:cNvPicPr>
            <a:picLocks noChangeAspect="1"/>
          </p:cNvPicPr>
          <p:nvPr/>
        </p:nvPicPr>
        <p:blipFill>
          <a:blip r:embed="rId7" cstate="print">
            <a:extLst>
              <a:ext uri="{28A0092B-C50C-407E-A947-70E740481C1C}">
                <a14:useLocalDpi xmlns:a14="http://schemas.microsoft.com/office/drawing/2010/main" val="0"/>
              </a:ext>
            </a:extLst>
          </a:blip>
          <a:srcRect l="21875" r="21875"/>
          <a:stretch/>
        </p:blipFill>
        <p:spPr>
          <a:xfrm>
            <a:off x="12548698" y="7676557"/>
            <a:ext cx="1858553" cy="1858553"/>
          </a:xfrm>
          <a:prstGeom prst="roundRect">
            <a:avLst>
              <a:gd name="adj" fmla="val 18711"/>
            </a:avLst>
          </a:prstGeom>
        </p:spPr>
      </p:pic>
      <p:pic>
        <p:nvPicPr>
          <p:cNvPr id="19" name="Рисунок 18">
            <a:extLst>
              <a:ext uri="{FF2B5EF4-FFF2-40B4-BE49-F238E27FC236}">
                <a16:creationId xmlns:a16="http://schemas.microsoft.com/office/drawing/2014/main" id="{C504552D-DCD3-0B99-10E7-50ECC8623E2A}"/>
              </a:ext>
            </a:extLst>
          </p:cNvPr>
          <p:cNvPicPr>
            <a:picLocks noChangeAspect="1"/>
          </p:cNvPicPr>
          <p:nvPr/>
        </p:nvPicPr>
        <p:blipFill>
          <a:blip r:embed="rId8" cstate="print">
            <a:extLst>
              <a:ext uri="{28A0092B-C50C-407E-A947-70E740481C1C}">
                <a14:useLocalDpi xmlns:a14="http://schemas.microsoft.com/office/drawing/2010/main" val="0"/>
              </a:ext>
            </a:extLst>
          </a:blip>
          <a:srcRect l="21351" t="11474" r="28615" b="-424"/>
          <a:stretch>
            <a:fillRect/>
          </a:stretch>
        </p:blipFill>
        <p:spPr>
          <a:xfrm>
            <a:off x="15038397" y="7667805"/>
            <a:ext cx="1858553" cy="1858553"/>
          </a:xfrm>
          <a:prstGeom prst="roundRect">
            <a:avLst>
              <a:gd name="adj" fmla="val 18711"/>
            </a:avLst>
          </a:prstGeom>
        </p:spPr>
      </p:pic>
      <p:grpSp>
        <p:nvGrpSpPr>
          <p:cNvPr id="3" name="Группа 2">
            <a:extLst>
              <a:ext uri="{FF2B5EF4-FFF2-40B4-BE49-F238E27FC236}">
                <a16:creationId xmlns:a16="http://schemas.microsoft.com/office/drawing/2014/main" id="{F57EE98F-7F5B-594B-B2A7-DB86F151A843}"/>
              </a:ext>
            </a:extLst>
          </p:cNvPr>
          <p:cNvGrpSpPr/>
          <p:nvPr/>
        </p:nvGrpSpPr>
        <p:grpSpPr>
          <a:xfrm>
            <a:off x="708031" y="467196"/>
            <a:ext cx="2590800" cy="1121727"/>
            <a:chOff x="4343400" y="745173"/>
            <a:chExt cx="3290132" cy="1347200"/>
          </a:xfrm>
        </p:grpSpPr>
        <p:sp>
          <p:nvSpPr>
            <p:cNvPr id="4" name="Прямоугольник: скругленные углы 3">
              <a:extLst>
                <a:ext uri="{FF2B5EF4-FFF2-40B4-BE49-F238E27FC236}">
                  <a16:creationId xmlns:a16="http://schemas.microsoft.com/office/drawing/2014/main" id="{BBE3DE47-A10D-A850-B531-7CB98BEFF153}"/>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21">
              <a:extLst>
                <a:ext uri="{FF2B5EF4-FFF2-40B4-BE49-F238E27FC236}">
                  <a16:creationId xmlns:a16="http://schemas.microsoft.com/office/drawing/2014/main" id="{EF230B61-D020-3980-6374-A6B72BA95009}"/>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extLst>
      <p:ext uri="{BB962C8B-B14F-4D97-AF65-F5344CB8AC3E}">
        <p14:creationId xmlns:p14="http://schemas.microsoft.com/office/powerpoint/2010/main" val="1742835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386279" y="0"/>
            <a:ext cx="10287000" cy="10287000"/>
            <a:chOff x="0" y="0"/>
            <a:chExt cx="6350000" cy="6350000"/>
          </a:xfrm>
        </p:grpSpPr>
        <p:sp>
          <p:nvSpPr>
            <p:cNvPr id="3" name="Freeform 3"/>
            <p:cNvSpPr/>
            <p:nvPr/>
          </p:nvSpPr>
          <p:spPr>
            <a:xfrm>
              <a:off x="31877" y="31877"/>
              <a:ext cx="6286246" cy="6286246"/>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46112" r="-16489"/>
              </a:stretch>
            </a:blipFill>
          </p:spPr>
        </p:sp>
      </p:grpSp>
      <p:grpSp>
        <p:nvGrpSpPr>
          <p:cNvPr id="4" name="Group 4"/>
          <p:cNvGrpSpPr/>
          <p:nvPr/>
        </p:nvGrpSpPr>
        <p:grpSpPr>
          <a:xfrm>
            <a:off x="1695670" y="7983194"/>
            <a:ext cx="2424815" cy="668540"/>
            <a:chOff x="0" y="0"/>
            <a:chExt cx="638634" cy="176076"/>
          </a:xfrm>
        </p:grpSpPr>
        <p:sp>
          <p:nvSpPr>
            <p:cNvPr id="5" name="Freeform 5"/>
            <p:cNvSpPr/>
            <p:nvPr/>
          </p:nvSpPr>
          <p:spPr>
            <a:xfrm>
              <a:off x="0" y="0"/>
              <a:ext cx="638634" cy="176076"/>
            </a:xfrm>
            <a:custGeom>
              <a:avLst/>
              <a:gdLst/>
              <a:ahLst/>
              <a:cxnLst/>
              <a:rect l="l" t="t" r="r" b="b"/>
              <a:pathLst>
                <a:path w="638634" h="176076">
                  <a:moveTo>
                    <a:pt x="19157" y="0"/>
                  </a:moveTo>
                  <a:lnTo>
                    <a:pt x="619478" y="0"/>
                  </a:lnTo>
                  <a:cubicBezTo>
                    <a:pt x="630058" y="0"/>
                    <a:pt x="638634" y="8577"/>
                    <a:pt x="638634" y="19157"/>
                  </a:cubicBezTo>
                  <a:lnTo>
                    <a:pt x="638634" y="156920"/>
                  </a:lnTo>
                  <a:cubicBezTo>
                    <a:pt x="638634" y="167500"/>
                    <a:pt x="630058" y="176076"/>
                    <a:pt x="619478" y="176076"/>
                  </a:cubicBezTo>
                  <a:lnTo>
                    <a:pt x="19157" y="176076"/>
                  </a:lnTo>
                  <a:cubicBezTo>
                    <a:pt x="14076" y="176076"/>
                    <a:pt x="9203" y="174058"/>
                    <a:pt x="5611" y="170465"/>
                  </a:cubicBezTo>
                  <a:cubicBezTo>
                    <a:pt x="2018" y="166873"/>
                    <a:pt x="0" y="162000"/>
                    <a:pt x="0" y="156920"/>
                  </a:cubicBezTo>
                  <a:lnTo>
                    <a:pt x="0" y="19157"/>
                  </a:lnTo>
                  <a:cubicBezTo>
                    <a:pt x="0" y="8577"/>
                    <a:pt x="8577" y="0"/>
                    <a:pt x="19157" y="0"/>
                  </a:cubicBezTo>
                  <a:close/>
                </a:path>
              </a:pathLst>
            </a:custGeom>
            <a:solidFill>
              <a:srgbClr val="4F8A8B"/>
            </a:solidFill>
          </p:spPr>
        </p:sp>
        <p:sp>
          <p:nvSpPr>
            <p:cNvPr id="6" name="TextBox 6"/>
            <p:cNvSpPr txBox="1"/>
            <p:nvPr/>
          </p:nvSpPr>
          <p:spPr>
            <a:xfrm>
              <a:off x="0" y="-38100"/>
              <a:ext cx="638634" cy="214176"/>
            </a:xfrm>
            <a:prstGeom prst="rect">
              <a:avLst/>
            </a:prstGeom>
          </p:spPr>
          <p:txBody>
            <a:bodyPr lIns="50800" tIns="50800" rIns="50800" bIns="50800" rtlCol="0" anchor="ctr"/>
            <a:lstStyle/>
            <a:p>
              <a:pPr algn="ctr">
                <a:lnSpc>
                  <a:spcPts val="2659"/>
                </a:lnSpc>
              </a:pPr>
              <a:r>
                <a:rPr lang="en-US" sz="1899" b="1" dirty="0">
                  <a:solidFill>
                    <a:srgbClr val="EEEEEE"/>
                  </a:solidFill>
                  <a:latin typeface="Myriad Pro" panose="020B0503030403020204" pitchFamily="34" charset="0"/>
                  <a:ea typeface="Public Sans Bold"/>
                  <a:cs typeface="Public Sans Bold"/>
                  <a:sym typeface="Public Sans Bold"/>
                </a:rPr>
                <a:t>More Details</a:t>
              </a:r>
            </a:p>
          </p:txBody>
        </p:sp>
      </p:grpSp>
      <p:grpSp>
        <p:nvGrpSpPr>
          <p:cNvPr id="7" name="Group 7"/>
          <p:cNvGrpSpPr/>
          <p:nvPr/>
        </p:nvGrpSpPr>
        <p:grpSpPr>
          <a:xfrm>
            <a:off x="11524860" y="6335276"/>
            <a:ext cx="2583846" cy="258384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A8B"/>
            </a:solidFill>
          </p:spPr>
        </p:sp>
        <p:sp>
          <p:nvSpPr>
            <p:cNvPr id="9" name="TextBox 9"/>
            <p:cNvSpPr txBox="1"/>
            <p:nvPr/>
          </p:nvSpPr>
          <p:spPr>
            <a:xfrm>
              <a:off x="76200" y="-9525"/>
              <a:ext cx="660400" cy="746125"/>
            </a:xfrm>
            <a:prstGeom prst="rect">
              <a:avLst/>
            </a:prstGeom>
          </p:spPr>
          <p:txBody>
            <a:bodyPr lIns="50800" tIns="50800" rIns="50800" bIns="50800" rtlCol="0" anchor="ctr"/>
            <a:lstStyle/>
            <a:p>
              <a:pPr algn="ctr">
                <a:lnSpc>
                  <a:spcPts val="5319"/>
                </a:lnSpc>
              </a:pPr>
              <a:endParaRPr lang="en-US" sz="3799" b="1" dirty="0">
                <a:solidFill>
                  <a:srgbClr val="FFFFFF"/>
                </a:solidFill>
                <a:latin typeface="Myriad Pro" panose="020B0503030403020204" pitchFamily="34" charset="0"/>
                <a:ea typeface="Public Sans Bold"/>
                <a:cs typeface="Public Sans Bold"/>
                <a:sym typeface="Public Sans Bold"/>
              </a:endParaRPr>
            </a:p>
          </p:txBody>
        </p:sp>
      </p:grpSp>
      <p:sp>
        <p:nvSpPr>
          <p:cNvPr id="10" name="TextBox 10"/>
          <p:cNvSpPr txBox="1"/>
          <p:nvPr/>
        </p:nvSpPr>
        <p:spPr>
          <a:xfrm>
            <a:off x="1695670" y="1326279"/>
            <a:ext cx="7448330" cy="1692771"/>
          </a:xfrm>
          <a:prstGeom prst="rect">
            <a:avLst/>
          </a:prstGeom>
        </p:spPr>
        <p:txBody>
          <a:bodyPr lIns="0" tIns="0" rIns="0" bIns="0" rtlCol="0" anchor="t">
            <a:spAutoFit/>
          </a:bodyPr>
          <a:lstStyle/>
          <a:p>
            <a:pPr algn="l">
              <a:spcBef>
                <a:spcPct val="0"/>
              </a:spcBef>
            </a:pPr>
            <a:r>
              <a:rPr lang="en-US" sz="5500" b="1" dirty="0">
                <a:solidFill>
                  <a:srgbClr val="4F8A8B"/>
                </a:solidFill>
                <a:latin typeface="Myriad Pro" panose="020B0503030403020204" pitchFamily="34" charset="0"/>
                <a:ea typeface="Livvic Bold"/>
                <a:cs typeface="Livvic Bold"/>
                <a:sym typeface="Livvic Bold"/>
              </a:rPr>
              <a:t>Terms</a:t>
            </a:r>
            <a:endParaRPr lang="ru-RU" sz="5500" b="1" dirty="0">
              <a:solidFill>
                <a:srgbClr val="4F8A8B"/>
              </a:solidFill>
              <a:latin typeface="Myriad Pro" panose="020B0503030403020204" pitchFamily="34" charset="0"/>
              <a:ea typeface="Livvic Bold"/>
              <a:cs typeface="Livvic Bold"/>
              <a:sym typeface="Livvic Bold"/>
            </a:endParaRPr>
          </a:p>
          <a:p>
            <a:pPr algn="l">
              <a:spcBef>
                <a:spcPct val="0"/>
              </a:spcBef>
            </a:pPr>
            <a:r>
              <a:rPr lang="en-US" sz="5500" b="1" dirty="0">
                <a:solidFill>
                  <a:srgbClr val="4F8A8B"/>
                </a:solidFill>
                <a:latin typeface="Myriad Pro" panose="020B0503030403020204" pitchFamily="34" charset="0"/>
                <a:ea typeface="Livvic Bold"/>
                <a:cs typeface="Livvic Bold"/>
                <a:sym typeface="Livvic Bold"/>
              </a:rPr>
              <a:t>Of</a:t>
            </a:r>
            <a:r>
              <a:rPr lang="ru-RU" sz="5500" b="1" dirty="0">
                <a:solidFill>
                  <a:srgbClr val="4F8A8B"/>
                </a:solidFill>
                <a:latin typeface="Myriad Pro" panose="020B0503030403020204" pitchFamily="34" charset="0"/>
                <a:ea typeface="Livvic Bold"/>
                <a:cs typeface="Livvic Bold"/>
                <a:sym typeface="Livvic Bold"/>
              </a:rPr>
              <a:t> </a:t>
            </a:r>
            <a:r>
              <a:rPr lang="en-US" sz="5500" b="1" dirty="0">
                <a:solidFill>
                  <a:srgbClr val="4F8A8B"/>
                </a:solidFill>
                <a:latin typeface="Myriad Pro" panose="020B0503030403020204" pitchFamily="34" charset="0"/>
                <a:ea typeface="Livvic Bold"/>
                <a:cs typeface="Livvic Bold"/>
                <a:sym typeface="Livvic Bold"/>
              </a:rPr>
              <a:t>Cooperation</a:t>
            </a:r>
            <a:endParaRPr lang="ru-RU" sz="5500" b="1" dirty="0">
              <a:solidFill>
                <a:srgbClr val="4F8A8B"/>
              </a:solidFill>
              <a:latin typeface="Myriad Pro" panose="020B0503030403020204" pitchFamily="34" charset="0"/>
              <a:ea typeface="Livvic Bold"/>
              <a:cs typeface="Livvic Bold"/>
              <a:sym typeface="Livvic Bold"/>
            </a:endParaRPr>
          </a:p>
        </p:txBody>
      </p:sp>
      <p:sp>
        <p:nvSpPr>
          <p:cNvPr id="11" name="TextBox 11"/>
          <p:cNvSpPr txBox="1"/>
          <p:nvPr/>
        </p:nvSpPr>
        <p:spPr>
          <a:xfrm>
            <a:off x="1695670" y="3213414"/>
            <a:ext cx="8819930" cy="1466042"/>
          </a:xfrm>
          <a:prstGeom prst="rect">
            <a:avLst/>
          </a:prstGeom>
        </p:spPr>
        <p:txBody>
          <a:bodyPr wrap="square" lIns="0" tIns="0" rIns="0" bIns="0" rtlCol="0" anchor="t">
            <a:spAutoFit/>
          </a:bodyPr>
          <a:lstStyle/>
          <a:p>
            <a:pPr algn="just">
              <a:lnSpc>
                <a:spcPts val="2940"/>
              </a:lnSpc>
              <a:spcBef>
                <a:spcPct val="0"/>
              </a:spcBef>
            </a:pPr>
            <a:r>
              <a:rPr lang="en-US" sz="2100" dirty="0">
                <a:solidFill>
                  <a:srgbClr val="000000"/>
                </a:solidFill>
                <a:latin typeface="Myriad Pro" panose="020B0503030403020204" pitchFamily="34" charset="0"/>
                <a:ea typeface="Public Sans"/>
                <a:cs typeface="Public Sans"/>
                <a:sym typeface="Public Sans"/>
              </a:rPr>
              <a:t>Specify the MOQ by category, availability of trial batches, production and shipping timelines, as well as white-label, branding, and custom label options. For clarity, use icons, tables, or diagrams so that key terms are immediately clear to partners.</a:t>
            </a:r>
          </a:p>
        </p:txBody>
      </p:sp>
      <p:sp>
        <p:nvSpPr>
          <p:cNvPr id="12" name="TextBox 12"/>
          <p:cNvSpPr txBox="1"/>
          <p:nvPr/>
        </p:nvSpPr>
        <p:spPr>
          <a:xfrm>
            <a:off x="1695669" y="5495074"/>
            <a:ext cx="3335389" cy="1912511"/>
          </a:xfrm>
          <a:prstGeom prst="rect">
            <a:avLst/>
          </a:prstGeom>
        </p:spPr>
        <p:txBody>
          <a:bodyPr wrap="square"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Timelines</a:t>
            </a:r>
          </a:p>
          <a:p>
            <a:pPr algn="l">
              <a:lnSpc>
                <a:spcPts val="7700"/>
              </a:lnSpc>
              <a:spcBef>
                <a:spcPct val="0"/>
              </a:spcBef>
            </a:pPr>
            <a:endParaRPr lang="en-US" sz="5500" b="1" dirty="0">
              <a:solidFill>
                <a:srgbClr val="FFC93C"/>
              </a:solidFill>
              <a:latin typeface="Myriad Pro" panose="020B0503030403020204" pitchFamily="34" charset="0"/>
              <a:ea typeface="Public Sans Bold"/>
              <a:cs typeface="Public Sans Bold"/>
              <a:sym typeface="Public Sans Bold"/>
            </a:endParaRPr>
          </a:p>
        </p:txBody>
      </p:sp>
      <p:sp>
        <p:nvSpPr>
          <p:cNvPr id="13" name="TextBox 13"/>
          <p:cNvSpPr txBox="1"/>
          <p:nvPr/>
        </p:nvSpPr>
        <p:spPr>
          <a:xfrm>
            <a:off x="6076440" y="5495074"/>
            <a:ext cx="5394706" cy="925061"/>
          </a:xfrm>
          <a:prstGeom prst="rect">
            <a:avLst/>
          </a:prstGeom>
        </p:spPr>
        <p:txBody>
          <a:bodyPr wrap="square" lIns="0" tIns="0" rIns="0" bIns="0" rtlCol="0" anchor="t">
            <a:spAutoFit/>
          </a:bodyPr>
          <a:lstStyle/>
          <a:p>
            <a:pPr algn="l">
              <a:lnSpc>
                <a:spcPts val="7700"/>
              </a:lnSpc>
              <a:spcBef>
                <a:spcPct val="0"/>
              </a:spcBef>
            </a:pPr>
            <a:r>
              <a:rPr lang="en-US" sz="5500" b="1" dirty="0">
                <a:solidFill>
                  <a:srgbClr val="FFC93C"/>
                </a:solidFill>
                <a:latin typeface="Myriad Pro" panose="020B0503030403020204" pitchFamily="34" charset="0"/>
                <a:ea typeface="Public Sans Bold"/>
                <a:cs typeface="Public Sans Bold"/>
                <a:sym typeface="Public Sans Bold"/>
              </a:rPr>
              <a:t>Capabilities</a:t>
            </a:r>
            <a:r>
              <a:rPr lang="ru-RU" sz="5500" b="1" dirty="0">
                <a:solidFill>
                  <a:srgbClr val="FFC93C"/>
                </a:solidFill>
                <a:latin typeface="Myriad Pro" panose="020B0503030403020204" pitchFamily="34" charset="0"/>
                <a:ea typeface="Public Sans Bold"/>
                <a:cs typeface="Public Sans Bold"/>
                <a:sym typeface="Public Sans Bold"/>
              </a:rPr>
              <a:t>:</a:t>
            </a:r>
            <a:endParaRPr lang="en-US" sz="5500" b="1" dirty="0">
              <a:solidFill>
                <a:srgbClr val="FFC93C"/>
              </a:solidFill>
              <a:latin typeface="Myriad Pro" panose="020B0503030403020204" pitchFamily="34" charset="0"/>
              <a:ea typeface="Public Sans Bold"/>
              <a:cs typeface="Public Sans Bold"/>
              <a:sym typeface="Public Sans Bold"/>
            </a:endParaRPr>
          </a:p>
        </p:txBody>
      </p:sp>
      <p:sp>
        <p:nvSpPr>
          <p:cNvPr id="14" name="TextBox 14"/>
          <p:cNvSpPr txBox="1"/>
          <p:nvPr/>
        </p:nvSpPr>
        <p:spPr>
          <a:xfrm>
            <a:off x="1695669" y="6650976"/>
            <a:ext cx="3281675" cy="796372"/>
          </a:xfrm>
          <a:prstGeom prst="rect">
            <a:avLst/>
          </a:prstGeom>
        </p:spPr>
        <p:txBody>
          <a:bodyPr wrap="square" lIns="0" tIns="0" rIns="0" bIns="0" rtlCol="0" anchor="t">
            <a:spAutoFit/>
          </a:bodyPr>
          <a:lstStyle/>
          <a:p>
            <a:pPr algn="l">
              <a:lnSpc>
                <a:spcPts val="3220"/>
              </a:lnSpc>
              <a:spcBef>
                <a:spcPct val="0"/>
              </a:spcBef>
            </a:pPr>
            <a:r>
              <a:rPr lang="en-US" sz="2300" dirty="0">
                <a:solidFill>
                  <a:srgbClr val="000000"/>
                </a:solidFill>
                <a:latin typeface="Myriad Pro" panose="020B0503030403020204" pitchFamily="34" charset="0"/>
                <a:ea typeface="Public Sans"/>
                <a:cs typeface="Public Sans"/>
                <a:sym typeface="Public Sans"/>
              </a:rPr>
              <a:t>Specify production and shipping timelines.</a:t>
            </a:r>
          </a:p>
        </p:txBody>
      </p:sp>
      <p:sp>
        <p:nvSpPr>
          <p:cNvPr id="15" name="TextBox 15"/>
          <p:cNvSpPr txBox="1"/>
          <p:nvPr/>
        </p:nvSpPr>
        <p:spPr>
          <a:xfrm>
            <a:off x="6076440" y="6650976"/>
            <a:ext cx="2946266" cy="796372"/>
          </a:xfrm>
          <a:prstGeom prst="rect">
            <a:avLst/>
          </a:prstGeom>
        </p:spPr>
        <p:txBody>
          <a:bodyPr lIns="0" tIns="0" rIns="0" bIns="0" rtlCol="0" anchor="t">
            <a:spAutoFit/>
          </a:bodyPr>
          <a:lstStyle/>
          <a:p>
            <a:pPr algn="l">
              <a:lnSpc>
                <a:spcPts val="3220"/>
              </a:lnSpc>
              <a:spcBef>
                <a:spcPct val="0"/>
              </a:spcBef>
            </a:pPr>
            <a:r>
              <a:rPr lang="en-US" sz="2300" dirty="0">
                <a:solidFill>
                  <a:srgbClr val="000000"/>
                </a:solidFill>
                <a:latin typeface="Myriad Pro" panose="020B0503030403020204" pitchFamily="34" charset="0"/>
                <a:ea typeface="Public Sans"/>
                <a:cs typeface="Public Sans"/>
                <a:sym typeface="Public Sans"/>
              </a:rPr>
              <a:t>List available options and services.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8A8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45125" y="691405"/>
            <a:ext cx="8939108" cy="8904189"/>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0118" r="-29305"/>
              </a:stretch>
            </a:blipFill>
          </p:spPr>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C93C"/>
            </a:solidFill>
          </p:spPr>
        </p:sp>
      </p:grpSp>
      <p:sp>
        <p:nvSpPr>
          <p:cNvPr id="5" name="AutoShape 5"/>
          <p:cNvSpPr/>
          <p:nvPr/>
        </p:nvSpPr>
        <p:spPr>
          <a:xfrm>
            <a:off x="1567526" y="4025887"/>
            <a:ext cx="2383689" cy="0"/>
          </a:xfrm>
          <a:prstGeom prst="line">
            <a:avLst/>
          </a:prstGeom>
          <a:ln w="133350" cap="flat">
            <a:solidFill>
              <a:srgbClr val="FFC93C"/>
            </a:solidFill>
            <a:prstDash val="solid"/>
            <a:headEnd type="none" w="sm" len="sm"/>
            <a:tailEnd type="none" w="sm" len="sm"/>
          </a:ln>
        </p:spPr>
      </p:sp>
      <p:grpSp>
        <p:nvGrpSpPr>
          <p:cNvPr id="6" name="Group 6"/>
          <p:cNvGrpSpPr/>
          <p:nvPr/>
        </p:nvGrpSpPr>
        <p:grpSpPr>
          <a:xfrm>
            <a:off x="10700784" y="6685597"/>
            <a:ext cx="2194873" cy="219487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93C"/>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079"/>
                </a:lnSpc>
              </a:pPr>
              <a:endParaRPr>
                <a:latin typeface="Myriad Pro" panose="020B0503030403020204" pitchFamily="34" charset="0"/>
              </a:endParaRPr>
            </a:p>
          </p:txBody>
        </p:sp>
      </p:grpSp>
      <p:sp>
        <p:nvSpPr>
          <p:cNvPr id="9" name="TextBox 9"/>
          <p:cNvSpPr txBox="1"/>
          <p:nvPr/>
        </p:nvSpPr>
        <p:spPr>
          <a:xfrm>
            <a:off x="1567526" y="1640268"/>
            <a:ext cx="8308399" cy="2308324"/>
          </a:xfrm>
          <a:prstGeom prst="rect">
            <a:avLst/>
          </a:prstGeom>
        </p:spPr>
        <p:txBody>
          <a:bodyPr lIns="0" tIns="0" rIns="0" bIns="0" rtlCol="0" anchor="t">
            <a:spAutoFit/>
          </a:bodyPr>
          <a:lstStyle/>
          <a:p>
            <a:pPr algn="l">
              <a:lnSpc>
                <a:spcPts val="9043"/>
              </a:lnSpc>
            </a:pPr>
            <a:r>
              <a:rPr lang="en-US" sz="7863" b="1" dirty="0">
                <a:solidFill>
                  <a:srgbClr val="FFC93C"/>
                </a:solidFill>
                <a:latin typeface="Myriad Pro" panose="020B0503030403020204" pitchFamily="34" charset="0"/>
                <a:ea typeface="Livvic Bold"/>
                <a:cs typeface="Livvic Bold"/>
                <a:sym typeface="Livvic Bold"/>
              </a:rPr>
              <a:t>Contact Information</a:t>
            </a:r>
            <a:endParaRPr lang="ru-RU" sz="7863" b="1" dirty="0">
              <a:solidFill>
                <a:srgbClr val="FFC93C"/>
              </a:solidFill>
              <a:latin typeface="Myriad Pro" panose="020B0503030403020204" pitchFamily="34" charset="0"/>
              <a:ea typeface="Livvic Bold"/>
              <a:cs typeface="Livvic Bold"/>
              <a:sym typeface="Livvic Bold"/>
            </a:endParaRPr>
          </a:p>
        </p:txBody>
      </p:sp>
      <p:sp>
        <p:nvSpPr>
          <p:cNvPr id="10" name="TextBox 10"/>
          <p:cNvSpPr txBox="1"/>
          <p:nvPr/>
        </p:nvSpPr>
        <p:spPr>
          <a:xfrm>
            <a:off x="1567526" y="4606912"/>
            <a:ext cx="2740876" cy="507366"/>
          </a:xfrm>
          <a:prstGeom prst="rect">
            <a:avLst/>
          </a:prstGeom>
        </p:spPr>
        <p:txBody>
          <a:bodyPr lIns="0" tIns="0" rIns="0" bIns="0" rtlCol="0" anchor="t">
            <a:spAutoFit/>
          </a:bodyPr>
          <a:lstStyle/>
          <a:p>
            <a:pPr algn="l">
              <a:lnSpc>
                <a:spcPts val="4059"/>
              </a:lnSpc>
              <a:spcBef>
                <a:spcPct val="0"/>
              </a:spcBef>
            </a:pPr>
            <a:r>
              <a:rPr lang="en-US" sz="2899" b="1" dirty="0">
                <a:solidFill>
                  <a:srgbClr val="F4F4F4"/>
                </a:solidFill>
                <a:latin typeface="Myriad Pro" panose="020B0503030403020204" pitchFamily="34" charset="0"/>
                <a:ea typeface="Public Sans Bold"/>
                <a:cs typeface="Public Sans Bold"/>
                <a:sym typeface="Public Sans Bold"/>
              </a:rPr>
              <a:t>email</a:t>
            </a:r>
          </a:p>
        </p:txBody>
      </p:sp>
      <p:sp>
        <p:nvSpPr>
          <p:cNvPr id="11" name="TextBox 11"/>
          <p:cNvSpPr txBox="1"/>
          <p:nvPr/>
        </p:nvSpPr>
        <p:spPr>
          <a:xfrm>
            <a:off x="1567526" y="5138258"/>
            <a:ext cx="4693501" cy="431800"/>
          </a:xfrm>
          <a:prstGeom prst="rect">
            <a:avLst/>
          </a:prstGeom>
        </p:spPr>
        <p:txBody>
          <a:bodyPr lIns="0" tIns="0" rIns="0" bIns="0" rtlCol="0" anchor="t">
            <a:spAutoFit/>
          </a:bodyPr>
          <a:lstStyle/>
          <a:p>
            <a:pPr algn="l">
              <a:lnSpc>
                <a:spcPts val="3499"/>
              </a:lnSpc>
              <a:spcBef>
                <a:spcPct val="0"/>
              </a:spcBef>
            </a:pPr>
            <a:r>
              <a:rPr lang="en-US" sz="2499" dirty="0">
                <a:solidFill>
                  <a:srgbClr val="F4F4F4"/>
                </a:solidFill>
                <a:latin typeface="Myriad Pro" panose="020B0503030403020204" pitchFamily="34" charset="0"/>
                <a:ea typeface="Public Sans"/>
                <a:cs typeface="Public Sans"/>
                <a:sym typeface="Public Sans"/>
              </a:rPr>
              <a:t>hello@yourcompany.com</a:t>
            </a:r>
          </a:p>
        </p:txBody>
      </p:sp>
      <p:sp>
        <p:nvSpPr>
          <p:cNvPr id="12" name="TextBox 12"/>
          <p:cNvSpPr txBox="1"/>
          <p:nvPr/>
        </p:nvSpPr>
        <p:spPr>
          <a:xfrm>
            <a:off x="1567526" y="5807062"/>
            <a:ext cx="3645751" cy="507366"/>
          </a:xfrm>
          <a:prstGeom prst="rect">
            <a:avLst/>
          </a:prstGeom>
        </p:spPr>
        <p:txBody>
          <a:bodyPr lIns="0" tIns="0" rIns="0" bIns="0" rtlCol="0" anchor="t">
            <a:spAutoFit/>
          </a:bodyPr>
          <a:lstStyle/>
          <a:p>
            <a:pPr algn="l">
              <a:lnSpc>
                <a:spcPts val="4059"/>
              </a:lnSpc>
              <a:spcBef>
                <a:spcPct val="0"/>
              </a:spcBef>
            </a:pPr>
            <a:r>
              <a:rPr lang="en-US" sz="2899" b="1" dirty="0">
                <a:solidFill>
                  <a:srgbClr val="F4F4F4"/>
                </a:solidFill>
                <a:latin typeface="Myriad Pro" panose="020B0503030403020204" pitchFamily="34" charset="0"/>
                <a:ea typeface="Public Sans Bold"/>
                <a:cs typeface="Public Sans Bold"/>
                <a:sym typeface="Public Sans Bold"/>
              </a:rPr>
              <a:t>phone</a:t>
            </a:r>
          </a:p>
        </p:txBody>
      </p:sp>
      <p:sp>
        <p:nvSpPr>
          <p:cNvPr id="13" name="TextBox 13"/>
          <p:cNvSpPr txBox="1"/>
          <p:nvPr/>
        </p:nvSpPr>
        <p:spPr>
          <a:xfrm>
            <a:off x="1567526" y="6338408"/>
            <a:ext cx="4693501" cy="431800"/>
          </a:xfrm>
          <a:prstGeom prst="rect">
            <a:avLst/>
          </a:prstGeom>
        </p:spPr>
        <p:txBody>
          <a:bodyPr lIns="0" tIns="0" rIns="0" bIns="0" rtlCol="0" anchor="t">
            <a:spAutoFit/>
          </a:bodyPr>
          <a:lstStyle/>
          <a:p>
            <a:pPr algn="l">
              <a:lnSpc>
                <a:spcPts val="3499"/>
              </a:lnSpc>
              <a:spcBef>
                <a:spcPct val="0"/>
              </a:spcBef>
            </a:pPr>
            <a:r>
              <a:rPr lang="ru-RU" sz="2499" dirty="0">
                <a:solidFill>
                  <a:srgbClr val="F4F4F4"/>
                </a:solidFill>
                <a:latin typeface="Myriad Pro" panose="020B0503030403020204" pitchFamily="34" charset="0"/>
                <a:ea typeface="Public Sans"/>
                <a:cs typeface="Public Sans"/>
                <a:sym typeface="Public Sans"/>
              </a:rPr>
              <a:t>+996 999 </a:t>
            </a:r>
            <a:r>
              <a:rPr lang="en-US" sz="2499" dirty="0">
                <a:solidFill>
                  <a:srgbClr val="F4F4F4"/>
                </a:solidFill>
                <a:latin typeface="Myriad Pro" panose="020B0503030403020204" pitchFamily="34" charset="0"/>
                <a:ea typeface="Public Sans"/>
                <a:cs typeface="Public Sans"/>
                <a:sym typeface="Public Sans"/>
              </a:rPr>
              <a:t>XXX XX </a:t>
            </a:r>
            <a:r>
              <a:rPr lang="en-US" sz="2499" dirty="0" err="1">
                <a:solidFill>
                  <a:srgbClr val="F4F4F4"/>
                </a:solidFill>
                <a:latin typeface="Myriad Pro" panose="020B0503030403020204" pitchFamily="34" charset="0"/>
                <a:ea typeface="Public Sans"/>
                <a:cs typeface="Public Sans"/>
                <a:sym typeface="Public Sans"/>
              </a:rPr>
              <a:t>XX</a:t>
            </a:r>
            <a:r>
              <a:rPr lang="en-US" sz="2499" dirty="0">
                <a:solidFill>
                  <a:srgbClr val="F4F4F4"/>
                </a:solidFill>
                <a:latin typeface="Myriad Pro" panose="020B0503030403020204" pitchFamily="34" charset="0"/>
                <a:ea typeface="Public Sans"/>
                <a:cs typeface="Public Sans"/>
                <a:sym typeface="Public Sans"/>
              </a:rPr>
              <a:t> </a:t>
            </a:r>
            <a:r>
              <a:rPr lang="en-US" sz="2499" dirty="0" err="1">
                <a:solidFill>
                  <a:srgbClr val="F4F4F4"/>
                </a:solidFill>
                <a:latin typeface="Myriad Pro" panose="020B0503030403020204" pitchFamily="34" charset="0"/>
                <a:ea typeface="Public Sans"/>
                <a:cs typeface="Public Sans"/>
                <a:sym typeface="Public Sans"/>
              </a:rPr>
              <a:t>XX</a:t>
            </a:r>
            <a:endParaRPr lang="en-US" sz="2499" dirty="0">
              <a:solidFill>
                <a:srgbClr val="F4F4F4"/>
              </a:solidFill>
              <a:latin typeface="Myriad Pro" panose="020B0503030403020204" pitchFamily="34" charset="0"/>
              <a:ea typeface="Public Sans"/>
              <a:cs typeface="Public Sans"/>
              <a:sym typeface="Public Sans"/>
            </a:endParaRPr>
          </a:p>
        </p:txBody>
      </p:sp>
      <p:sp>
        <p:nvSpPr>
          <p:cNvPr id="14" name="TextBox 14"/>
          <p:cNvSpPr txBox="1"/>
          <p:nvPr/>
        </p:nvSpPr>
        <p:spPr>
          <a:xfrm>
            <a:off x="1567526" y="7007212"/>
            <a:ext cx="3860064" cy="507366"/>
          </a:xfrm>
          <a:prstGeom prst="rect">
            <a:avLst/>
          </a:prstGeom>
        </p:spPr>
        <p:txBody>
          <a:bodyPr lIns="0" tIns="0" rIns="0" bIns="0" rtlCol="0" anchor="t">
            <a:spAutoFit/>
          </a:bodyPr>
          <a:lstStyle/>
          <a:p>
            <a:pPr algn="l">
              <a:lnSpc>
                <a:spcPts val="4059"/>
              </a:lnSpc>
              <a:spcBef>
                <a:spcPct val="0"/>
              </a:spcBef>
            </a:pPr>
            <a:r>
              <a:rPr lang="en-US" sz="2899" b="1" dirty="0">
                <a:solidFill>
                  <a:srgbClr val="F4F4F4"/>
                </a:solidFill>
                <a:latin typeface="Myriad Pro" panose="020B0503030403020204" pitchFamily="34" charset="0"/>
                <a:ea typeface="Public Sans Bold"/>
                <a:cs typeface="Public Sans Bold"/>
                <a:sym typeface="Public Sans Bold"/>
              </a:rPr>
              <a:t>website</a:t>
            </a:r>
          </a:p>
        </p:txBody>
      </p:sp>
      <p:sp>
        <p:nvSpPr>
          <p:cNvPr id="15" name="TextBox 15"/>
          <p:cNvSpPr txBox="1"/>
          <p:nvPr/>
        </p:nvSpPr>
        <p:spPr>
          <a:xfrm>
            <a:off x="1567526" y="7538558"/>
            <a:ext cx="4693501" cy="431800"/>
          </a:xfrm>
          <a:prstGeom prst="rect">
            <a:avLst/>
          </a:prstGeom>
        </p:spPr>
        <p:txBody>
          <a:bodyPr lIns="0" tIns="0" rIns="0" bIns="0" rtlCol="0" anchor="t">
            <a:spAutoFit/>
          </a:bodyPr>
          <a:lstStyle/>
          <a:p>
            <a:pPr>
              <a:lnSpc>
                <a:spcPts val="3499"/>
              </a:lnSpc>
              <a:spcBef>
                <a:spcPct val="0"/>
              </a:spcBef>
            </a:pPr>
            <a:r>
              <a:rPr lang="en-US" sz="2499" dirty="0">
                <a:solidFill>
                  <a:srgbClr val="F4F4F4"/>
                </a:solidFill>
                <a:latin typeface="Myriad Pro" panose="020B0503030403020204" pitchFamily="34" charset="0"/>
                <a:ea typeface="Public Sans"/>
                <a:cs typeface="Public Sans"/>
                <a:sym typeface="Public Sans"/>
              </a:rPr>
              <a:t>www.yourcompany.com</a:t>
            </a:r>
          </a:p>
        </p:txBody>
      </p:sp>
      <p:sp>
        <p:nvSpPr>
          <p:cNvPr id="16" name="TextBox 15">
            <a:extLst>
              <a:ext uri="{FF2B5EF4-FFF2-40B4-BE49-F238E27FC236}">
                <a16:creationId xmlns:a16="http://schemas.microsoft.com/office/drawing/2014/main" id="{FAC971D5-D42A-A9F8-19E4-8B003A5F0E0B}"/>
              </a:ext>
            </a:extLst>
          </p:cNvPr>
          <p:cNvSpPr txBox="1"/>
          <p:nvPr/>
        </p:nvSpPr>
        <p:spPr>
          <a:xfrm>
            <a:off x="1567526" y="8738708"/>
            <a:ext cx="4693501" cy="431800"/>
          </a:xfrm>
          <a:prstGeom prst="rect">
            <a:avLst/>
          </a:prstGeom>
        </p:spPr>
        <p:txBody>
          <a:bodyPr lIns="0" tIns="0" rIns="0" bIns="0" rtlCol="0" anchor="t">
            <a:spAutoFit/>
          </a:bodyPr>
          <a:lstStyle/>
          <a:p>
            <a:pPr>
              <a:lnSpc>
                <a:spcPts val="3499"/>
              </a:lnSpc>
              <a:spcBef>
                <a:spcPct val="0"/>
              </a:spcBef>
            </a:pPr>
            <a:r>
              <a:rPr lang="en-US" sz="2499" dirty="0">
                <a:solidFill>
                  <a:srgbClr val="F4F4F4"/>
                </a:solidFill>
                <a:latin typeface="Myriad Pro" panose="020B0503030403020204" pitchFamily="34" charset="0"/>
                <a:ea typeface="Public Sans"/>
                <a:cs typeface="Public Sans"/>
                <a:sym typeface="Public Sans"/>
              </a:rPr>
              <a:t>Full Name, Position</a:t>
            </a:r>
          </a:p>
        </p:txBody>
      </p:sp>
      <p:grpSp>
        <p:nvGrpSpPr>
          <p:cNvPr id="17" name="Группа 16">
            <a:extLst>
              <a:ext uri="{FF2B5EF4-FFF2-40B4-BE49-F238E27FC236}">
                <a16:creationId xmlns:a16="http://schemas.microsoft.com/office/drawing/2014/main" id="{9A463CDB-F85B-F8F1-6633-97B1913B9514}"/>
              </a:ext>
            </a:extLst>
          </p:cNvPr>
          <p:cNvGrpSpPr/>
          <p:nvPr/>
        </p:nvGrpSpPr>
        <p:grpSpPr>
          <a:xfrm>
            <a:off x="1567526" y="467196"/>
            <a:ext cx="2590800" cy="1121727"/>
            <a:chOff x="4343400" y="745173"/>
            <a:chExt cx="3290132" cy="1347200"/>
          </a:xfrm>
        </p:grpSpPr>
        <p:sp>
          <p:nvSpPr>
            <p:cNvPr id="18" name="Прямоугольник: скругленные углы 17">
              <a:extLst>
                <a:ext uri="{FF2B5EF4-FFF2-40B4-BE49-F238E27FC236}">
                  <a16:creationId xmlns:a16="http://schemas.microsoft.com/office/drawing/2014/main" id="{8716AD13-55D7-4BE4-1D44-3928EBDA5550}"/>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Box 21">
              <a:extLst>
                <a:ext uri="{FF2B5EF4-FFF2-40B4-BE49-F238E27FC236}">
                  <a16:creationId xmlns:a16="http://schemas.microsoft.com/office/drawing/2014/main" id="{40382778-AAAC-C425-D91F-941C2024E473}"/>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693</Words>
  <Application>Microsoft Office PowerPoint</Application>
  <PresentationFormat>Произвольный</PresentationFormat>
  <Paragraphs>74</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Myriad Pro Black</vt:lpstr>
      <vt:lpstr>Arial</vt:lpstr>
      <vt:lpstr>Myriad Pro Light</vt:lpstr>
      <vt:lpstr>Calibri</vt:lpstr>
      <vt:lpstr>Myriad Pro</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Modern Finance Company Profile Presentation</dc:title>
  <dc:creator>Кутман Усенов</dc:creator>
  <cp:lastModifiedBy>Кутман Усенов</cp:lastModifiedBy>
  <cp:revision>5</cp:revision>
  <dcterms:created xsi:type="dcterms:W3CDTF">2006-08-16T00:00:00Z</dcterms:created>
  <dcterms:modified xsi:type="dcterms:W3CDTF">2025-09-24T17:40:16Z</dcterms:modified>
  <dc:identifier>DAGywApqN8U</dc:identifier>
</cp:coreProperties>
</file>