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76" r:id="rId6"/>
    <p:sldId id="277" r:id="rId7"/>
    <p:sldId id="278" r:id="rId8"/>
    <p:sldId id="263" r:id="rId9"/>
    <p:sldId id="265" r:id="rId10"/>
  </p:sldIdLst>
  <p:sldSz cx="18288000" cy="10287000"/>
  <p:notesSz cx="6858000" cy="9144000"/>
  <p:embeddedFontLst>
    <p:embeddedFont>
      <p:font typeface="Myriad Pro" panose="020B0503030403020204" pitchFamily="34" charset="0"/>
      <p:regular r:id="rId11"/>
      <p:bold r:id="rId12"/>
      <p:italic r:id="rId13"/>
      <p:boldItalic r:id="rId14"/>
    </p:embeddedFont>
    <p:embeddedFont>
      <p:font typeface="Myriad Pro Black" panose="020B0803030403020204" pitchFamily="34" charset="0"/>
      <p:bold r:id="rId15"/>
      <p:boldItalic r:id="rId16"/>
    </p:embeddedFont>
    <p:embeddedFont>
      <p:font typeface="Myriad Pro Light" panose="020B0403030403020204" pitchFamily="34" charset="0"/>
      <p:regular r:id="rId17"/>
      <p:bold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93C"/>
    <a:srgbClr val="4F8A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107213" y="-1704"/>
            <a:ext cx="867514" cy="10288704"/>
            <a:chOff x="0" y="0"/>
            <a:chExt cx="228481" cy="27097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8481" cy="2709782"/>
            </a:xfrm>
            <a:custGeom>
              <a:avLst/>
              <a:gdLst/>
              <a:ahLst/>
              <a:cxnLst/>
              <a:rect l="l" t="t" r="r" b="b"/>
              <a:pathLst>
                <a:path w="228481" h="2709782">
                  <a:moveTo>
                    <a:pt x="0" y="0"/>
                  </a:moveTo>
                  <a:lnTo>
                    <a:pt x="228481" y="0"/>
                  </a:lnTo>
                  <a:lnTo>
                    <a:pt x="228481" y="2709782"/>
                  </a:lnTo>
                  <a:lnTo>
                    <a:pt x="0" y="2709782"/>
                  </a:lnTo>
                  <a:close/>
                </a:path>
              </a:pathLst>
            </a:custGeom>
            <a:solidFill>
              <a:srgbClr val="4F8A8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28481" cy="2766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596E5AC-4B1A-8BAA-1BAE-506C1151A2D1}"/>
              </a:ext>
            </a:extLst>
          </p:cNvPr>
          <p:cNvGrpSpPr/>
          <p:nvPr/>
        </p:nvGrpSpPr>
        <p:grpSpPr>
          <a:xfrm>
            <a:off x="10101899" y="782508"/>
            <a:ext cx="9673232" cy="8729579"/>
            <a:chOff x="10101899" y="782508"/>
            <a:chExt cx="9673232" cy="8729579"/>
          </a:xfrm>
        </p:grpSpPr>
        <p:pic>
          <p:nvPicPr>
            <p:cNvPr id="21" name="Рисунок 20" descr="Изображение выглядит как текстиль, ткань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037A0C63-1162-ED82-1303-3A88415BD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63" t="491" r="28233" b="3858"/>
            <a:stretch>
              <a:fillRect/>
            </a:stretch>
          </p:blipFill>
          <p:spPr>
            <a:xfrm>
              <a:off x="11155300" y="885368"/>
              <a:ext cx="8509523" cy="8509523"/>
            </a:xfrm>
            <a:prstGeom prst="ellipse">
              <a:avLst/>
            </a:prstGeom>
          </p:spPr>
        </p:pic>
        <p:sp>
          <p:nvSpPr>
            <p:cNvPr id="4" name="Freeform 4"/>
            <p:cNvSpPr/>
            <p:nvPr/>
          </p:nvSpPr>
          <p:spPr>
            <a:xfrm>
              <a:off x="11045533" y="782508"/>
              <a:ext cx="8729598" cy="872957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4F8A8B"/>
            </a:solidFill>
          </p:spPr>
        </p:sp>
        <p:grpSp>
          <p:nvGrpSpPr>
            <p:cNvPr id="8" name="Group 8"/>
            <p:cNvGrpSpPr/>
            <p:nvPr/>
          </p:nvGrpSpPr>
          <p:grpSpPr>
            <a:xfrm>
              <a:off x="10101899" y="6337234"/>
              <a:ext cx="3057657" cy="3057657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F8A8B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1979546" y="3122496"/>
            <a:ext cx="7164454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1"/>
              </a:lnSpc>
            </a:pPr>
            <a:r>
              <a:rPr lang="ru-RU" sz="6992" b="1" dirty="0">
                <a:solidFill>
                  <a:srgbClr val="000000"/>
                </a:solidFill>
                <a:latin typeface="Myriad Pro Black" panose="020B0803030403020204" pitchFamily="34" charset="0"/>
                <a:ea typeface="Livvic Bold"/>
                <a:cs typeface="Livvic Bold"/>
                <a:sym typeface="Livvic Bold"/>
              </a:rPr>
              <a:t>НАЗВАНИЕ</a:t>
            </a:r>
            <a:br>
              <a:rPr lang="ru-RU" sz="6992" b="1" dirty="0">
                <a:solidFill>
                  <a:srgbClr val="000000"/>
                </a:solidFill>
                <a:latin typeface="Myriad Pro Black" panose="020B0803030403020204" pitchFamily="34" charset="0"/>
                <a:ea typeface="Livvic Bold"/>
                <a:cs typeface="Livvic Bold"/>
                <a:sym typeface="Livvic Bold"/>
              </a:rPr>
            </a:br>
            <a:r>
              <a:rPr lang="ru-RU" sz="6992" b="1" dirty="0">
                <a:solidFill>
                  <a:srgbClr val="000000"/>
                </a:solidFill>
                <a:latin typeface="Myriad Pro Black" panose="020B0803030403020204" pitchFamily="34" charset="0"/>
                <a:ea typeface="Livvic Bold"/>
                <a:cs typeface="Livvic Bold"/>
                <a:sym typeface="Livvic Bold"/>
              </a:rPr>
              <a:t>КОМПАНИИ</a:t>
            </a:r>
            <a:endParaRPr lang="en-US" sz="6992" b="1" dirty="0">
              <a:solidFill>
                <a:srgbClr val="000000"/>
              </a:solidFill>
              <a:latin typeface="Myriad Pro Black" panose="020B0803030403020204" pitchFamily="34" charset="0"/>
              <a:ea typeface="Livvic Bold"/>
              <a:cs typeface="Livvic Bold"/>
              <a:sym typeface="Livvic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979546" y="5299845"/>
            <a:ext cx="6160200" cy="418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ru-RU" sz="4400" dirty="0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Страна производства </a:t>
            </a:r>
            <a:endParaRPr lang="en-US" sz="4400" dirty="0">
              <a:solidFill>
                <a:srgbClr val="000000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</p:txBody>
      </p:sp>
      <p:pic>
        <p:nvPicPr>
          <p:cNvPr id="16" name="Рисунок 15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7980B06-E322-FE5D-B3CC-9CC49D82E5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1817411" y="524697"/>
            <a:ext cx="2635614" cy="1254380"/>
          </a:xfrm>
          <a:prstGeom prst="rect">
            <a:avLst/>
          </a:prstGeom>
        </p:spPr>
      </p:pic>
      <p:sp>
        <p:nvSpPr>
          <p:cNvPr id="24" name="TextBox 13">
            <a:extLst>
              <a:ext uri="{FF2B5EF4-FFF2-40B4-BE49-F238E27FC236}">
                <a16:creationId xmlns:a16="http://schemas.microsoft.com/office/drawing/2014/main" id="{1EECA6F1-CF97-6F17-8F14-34157D4029DE}"/>
              </a:ext>
            </a:extLst>
          </p:cNvPr>
          <p:cNvSpPr txBox="1"/>
          <p:nvPr/>
        </p:nvSpPr>
        <p:spPr>
          <a:xfrm>
            <a:off x="1979546" y="7124700"/>
            <a:ext cx="6160200" cy="737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ru-RU" sz="3200" dirty="0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Стиль и качество от производителя</a:t>
            </a:r>
            <a:endParaRPr lang="en-US" sz="3200" dirty="0">
              <a:solidFill>
                <a:srgbClr val="000000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D6BEC89D-65FE-6C83-3B35-5FFCBC9D6B16}"/>
              </a:ext>
            </a:extLst>
          </p:cNvPr>
          <p:cNvSpPr txBox="1"/>
          <p:nvPr/>
        </p:nvSpPr>
        <p:spPr>
          <a:xfrm>
            <a:off x="1979546" y="8899220"/>
            <a:ext cx="6160200" cy="377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ru-RU" sz="3200" dirty="0">
                <a:solidFill>
                  <a:srgbClr val="000000"/>
                </a:solidFill>
                <a:latin typeface="Myriad Pro Light" panose="020B0403030403020204" pitchFamily="34" charset="0"/>
                <a:ea typeface="Public Sans"/>
                <a:cs typeface="Public Sans"/>
                <a:sym typeface="Public Sans"/>
              </a:rPr>
              <a:t>Контактное лицо: ФИО, должность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Изображение выглядит как одежда, человек, обувь, улыб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B53B0A1-1F1F-D8E9-6ADD-26BD91874F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495780" y="2518780"/>
            <a:ext cx="7158038" cy="7158038"/>
          </a:xfrm>
          <a:prstGeom prst="snip1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296400" y="2358039"/>
            <a:ext cx="974915" cy="97491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F8A8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b="1" dirty="0">
                  <a:solidFill>
                    <a:srgbClr val="FFFFFF"/>
                  </a:solidFill>
                  <a:latin typeface="Myriad Pro" panose="020B0503030403020204" pitchFamily="34" charset="0"/>
                  <a:ea typeface="Public Sans Bold"/>
                  <a:cs typeface="Public Sans Bold"/>
                  <a:sym typeface="Public Sans Bold"/>
                </a:rPr>
                <a:t>01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600144" y="2364059"/>
            <a:ext cx="5478056" cy="504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5"/>
              </a:lnSpc>
              <a:spcBef>
                <a:spcPct val="0"/>
              </a:spcBef>
            </a:pPr>
            <a:r>
              <a:rPr lang="ru-RU" sz="2996" b="1" dirty="0">
                <a:solidFill>
                  <a:srgbClr val="4F8A8B"/>
                </a:solidFill>
                <a:latin typeface="Myriad Pro" panose="020B0503030403020204" pitchFamily="34" charset="0"/>
                <a:ea typeface="Public Sans Bold"/>
                <a:cs typeface="Public Sans Bold"/>
                <a:sym typeface="Public Sans Bold"/>
              </a:rPr>
              <a:t>Описание бренда/компании</a:t>
            </a:r>
            <a:endParaRPr lang="en-US" sz="2996" b="1" dirty="0">
              <a:solidFill>
                <a:srgbClr val="4F8A8B"/>
              </a:solidFill>
              <a:latin typeface="Myriad Pro" panose="020B0503030403020204" pitchFamily="34" charset="0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11922" y="419390"/>
            <a:ext cx="5445068" cy="130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99"/>
              </a:lnSpc>
            </a:pPr>
            <a:r>
              <a:rPr lang="ru-RU" sz="8956" b="1" dirty="0">
                <a:solidFill>
                  <a:srgbClr val="4F8A8B"/>
                </a:solidFill>
                <a:latin typeface="Myriad Pro" panose="020B0503030403020204" pitchFamily="34" charset="0"/>
                <a:ea typeface="Livvic Bold"/>
                <a:cs typeface="Livvic Bold"/>
                <a:sym typeface="Livvic Bold"/>
              </a:rPr>
              <a:t>Кто мы</a:t>
            </a:r>
            <a:endParaRPr lang="en-US" sz="8956" b="1" dirty="0">
              <a:solidFill>
                <a:srgbClr val="4F8A8B"/>
              </a:solidFill>
              <a:latin typeface="Myriad Pro" panose="020B0503030403020204" pitchFamily="34" charset="0"/>
              <a:ea typeface="Livvic Bold"/>
              <a:cs typeface="Livvic Bold"/>
              <a:sym typeface="Livvic Bold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7162800" y="8358665"/>
            <a:ext cx="1742887" cy="174288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93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pic>
        <p:nvPicPr>
          <p:cNvPr id="29" name="Рисунок 28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E3562A0-0B7E-954D-7965-31CA1AFE1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14782800" y="473940"/>
            <a:ext cx="2635614" cy="1254380"/>
          </a:xfrm>
          <a:prstGeom prst="rect">
            <a:avLst/>
          </a:prstGeom>
        </p:spPr>
      </p:pic>
      <p:sp>
        <p:nvSpPr>
          <p:cNvPr id="33" name="TextBox 20">
            <a:extLst>
              <a:ext uri="{FF2B5EF4-FFF2-40B4-BE49-F238E27FC236}">
                <a16:creationId xmlns:a16="http://schemas.microsoft.com/office/drawing/2014/main" id="{D27306A0-FBDB-09A4-9313-74FE62B65ABA}"/>
              </a:ext>
            </a:extLst>
          </p:cNvPr>
          <p:cNvSpPr txBox="1"/>
          <p:nvPr/>
        </p:nvSpPr>
        <p:spPr>
          <a:xfrm>
            <a:off x="10600144" y="2889580"/>
            <a:ext cx="639245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dirty="0">
                <a:latin typeface="Myriad Pro" panose="020B0503030403020204" pitchFamily="34" charset="0"/>
              </a:rPr>
              <a:t>Мы — бренд, который специализируется на создании качественного текстиля и одежды. Наши коллекции сочетают стиль, удобство и долговечность. Мы внимательно относимся к каждой детали — от выбора тканей до финального кроя, чтобы наши клиенты получали только лучшее.</a:t>
            </a:r>
            <a:endParaRPr lang="en-US" sz="2000" b="1" dirty="0">
              <a:solidFill>
                <a:srgbClr val="4F8A8B"/>
              </a:solidFill>
              <a:latin typeface="Myriad Pro" panose="020B0503030403020204" pitchFamily="34" charset="0"/>
              <a:ea typeface="Public Sans Bold"/>
              <a:cs typeface="Public Sans Bold"/>
              <a:sym typeface="Public Sans Bold"/>
            </a:endParaRPr>
          </a:p>
        </p:txBody>
      </p:sp>
      <p:grpSp>
        <p:nvGrpSpPr>
          <p:cNvPr id="34" name="Group 2">
            <a:extLst>
              <a:ext uri="{FF2B5EF4-FFF2-40B4-BE49-F238E27FC236}">
                <a16:creationId xmlns:a16="http://schemas.microsoft.com/office/drawing/2014/main" id="{62EBAD3E-9DAB-92DB-C2EB-DB0BA2C79318}"/>
              </a:ext>
            </a:extLst>
          </p:cNvPr>
          <p:cNvGrpSpPr/>
          <p:nvPr/>
        </p:nvGrpSpPr>
        <p:grpSpPr>
          <a:xfrm>
            <a:off x="9296400" y="5078409"/>
            <a:ext cx="974915" cy="974915"/>
            <a:chOff x="0" y="0"/>
            <a:chExt cx="812800" cy="812800"/>
          </a:xfrm>
        </p:grpSpPr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7E541F2A-744B-D907-856A-6658EFDE129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F8A8B"/>
            </a:solidFill>
          </p:spPr>
        </p:sp>
        <p:sp>
          <p:nvSpPr>
            <p:cNvPr id="36" name="TextBox 4">
              <a:extLst>
                <a:ext uri="{FF2B5EF4-FFF2-40B4-BE49-F238E27FC236}">
                  <a16:creationId xmlns:a16="http://schemas.microsoft.com/office/drawing/2014/main" id="{E7C56AC9-78EE-4B2B-3F8E-2FA741A2C8C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b="1" dirty="0">
                  <a:solidFill>
                    <a:srgbClr val="FFFFFF"/>
                  </a:solidFill>
                  <a:latin typeface="Myriad Pro" panose="020B0503030403020204" pitchFamily="34" charset="0"/>
                  <a:ea typeface="Public Sans Bold"/>
                  <a:cs typeface="Public Sans Bold"/>
                  <a:sym typeface="Public Sans Bold"/>
                </a:rPr>
                <a:t>01</a:t>
              </a:r>
            </a:p>
          </p:txBody>
        </p:sp>
      </p:grpSp>
      <p:sp>
        <p:nvSpPr>
          <p:cNvPr id="37" name="TextBox 20">
            <a:extLst>
              <a:ext uri="{FF2B5EF4-FFF2-40B4-BE49-F238E27FC236}">
                <a16:creationId xmlns:a16="http://schemas.microsoft.com/office/drawing/2014/main" id="{9298EE64-59BB-5429-81BD-9B26F29AFC8D}"/>
              </a:ext>
            </a:extLst>
          </p:cNvPr>
          <p:cNvSpPr txBox="1"/>
          <p:nvPr/>
        </p:nvSpPr>
        <p:spPr>
          <a:xfrm>
            <a:off x="10600144" y="5084429"/>
            <a:ext cx="5478056" cy="504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5"/>
              </a:lnSpc>
              <a:spcBef>
                <a:spcPct val="0"/>
              </a:spcBef>
            </a:pPr>
            <a:r>
              <a:rPr lang="ru-RU" sz="2996" b="1" dirty="0">
                <a:solidFill>
                  <a:srgbClr val="4F8A8B"/>
                </a:solidFill>
                <a:latin typeface="Myriad Pro" panose="020B0503030403020204" pitchFamily="34" charset="0"/>
                <a:ea typeface="Public Sans Bold"/>
                <a:cs typeface="Public Sans Bold"/>
                <a:sym typeface="Public Sans Bold"/>
              </a:rPr>
              <a:t>География продаж</a:t>
            </a:r>
            <a:endParaRPr lang="en-US" sz="2996" b="1" dirty="0">
              <a:solidFill>
                <a:srgbClr val="4F8A8B"/>
              </a:solidFill>
              <a:latin typeface="Myriad Pro" panose="020B0503030403020204" pitchFamily="34" charset="0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61793706-F724-1D9D-A97F-CBE8EE9AE9FA}"/>
              </a:ext>
            </a:extLst>
          </p:cNvPr>
          <p:cNvSpPr txBox="1"/>
          <p:nvPr/>
        </p:nvSpPr>
        <p:spPr>
          <a:xfrm>
            <a:off x="10600144" y="5609950"/>
            <a:ext cx="639245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dirty="0">
                <a:latin typeface="Myriad Pro" panose="020B0503030403020204" pitchFamily="34" charset="0"/>
              </a:rPr>
              <a:t>В блоке «География продаж» укажите страны и регионы, где представлена продукция, масштаб присутствия (количество городов, магазинов или точек продаж), ключевые каналы реализации (офлайн, партнёрские сети, онлайн-магазины, маркетплейсы), основные рынки сбыта и при желании планы по расширению.</a:t>
            </a:r>
            <a:endParaRPr lang="en-US" sz="2000" b="1" dirty="0">
              <a:solidFill>
                <a:srgbClr val="4F8A8B"/>
              </a:solidFill>
              <a:latin typeface="Myriad Pro" panose="020B0503030403020204" pitchFamily="34" charset="0"/>
              <a:ea typeface="Public Sans Bold"/>
              <a:cs typeface="Public Sans Bold"/>
              <a:sym typeface="Public Sa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1944" y="2476638"/>
            <a:ext cx="5333723" cy="533372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4F4F4"/>
            </a:solidFill>
            <a:ln w="104775" cap="rnd">
              <a:solidFill>
                <a:srgbClr val="4F8A8B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8770" y="-66368"/>
            <a:ext cx="4164403" cy="10353368"/>
            <a:chOff x="0" y="0"/>
            <a:chExt cx="1096798" cy="27268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6798" cy="2726813"/>
            </a:xfrm>
            <a:custGeom>
              <a:avLst/>
              <a:gdLst/>
              <a:ahLst/>
              <a:cxnLst/>
              <a:rect l="l" t="t" r="r" b="b"/>
              <a:pathLst>
                <a:path w="1096798" h="2726813">
                  <a:moveTo>
                    <a:pt x="0" y="0"/>
                  </a:moveTo>
                  <a:lnTo>
                    <a:pt x="1096798" y="0"/>
                  </a:lnTo>
                  <a:lnTo>
                    <a:pt x="1096798" y="2726813"/>
                  </a:lnTo>
                  <a:lnTo>
                    <a:pt x="0" y="2726813"/>
                  </a:lnTo>
                  <a:close/>
                </a:path>
              </a:pathLst>
            </a:custGeom>
            <a:solidFill>
              <a:srgbClr val="4F8A8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096798" cy="2783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80045" y="2755416"/>
            <a:ext cx="4776187" cy="4776168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5913762" y="2755416"/>
            <a:ext cx="834924" cy="83492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r>
                <a:rPr lang="en-US" sz="2300" b="1">
                  <a:solidFill>
                    <a:srgbClr val="FFFFFF"/>
                  </a:solidFill>
                  <a:latin typeface="Myriad Pro" panose="020B0503030403020204" pitchFamily="34" charset="0"/>
                  <a:ea typeface="Public Sans Bold"/>
                  <a:cs typeface="Public Sans Bold"/>
                  <a:sym typeface="Public Sans Bold"/>
                </a:rPr>
                <a:t>01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600289" y="4726038"/>
            <a:ext cx="834924" cy="83492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r>
                <a:rPr lang="en-US" sz="2300" b="1" dirty="0">
                  <a:solidFill>
                    <a:srgbClr val="FFFFFF"/>
                  </a:solidFill>
                  <a:latin typeface="Myriad Pro" panose="020B0503030403020204" pitchFamily="34" charset="0"/>
                  <a:ea typeface="Public Sans Bold"/>
                  <a:cs typeface="Public Sans Bold"/>
                  <a:sym typeface="Public Sans Bold"/>
                </a:rPr>
                <a:t>02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913762" y="6694437"/>
            <a:ext cx="834924" cy="83492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r>
                <a:rPr lang="en-US" sz="2300" b="1" dirty="0">
                  <a:solidFill>
                    <a:srgbClr val="FFFFFF"/>
                  </a:solidFill>
                  <a:latin typeface="Myriad Pro" panose="020B0503030403020204" pitchFamily="34" charset="0"/>
                  <a:ea typeface="Public Sans Bold"/>
                  <a:cs typeface="Public Sans Bold"/>
                  <a:sym typeface="Public Sans Bold"/>
                </a:rPr>
                <a:t>03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00612" y="4325302"/>
            <a:ext cx="5135053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5"/>
              </a:lnSpc>
            </a:pPr>
            <a:r>
              <a:rPr lang="ru-RU" sz="5700" b="1" dirty="0">
                <a:solidFill>
                  <a:srgbClr val="FFFFFF"/>
                </a:solidFill>
                <a:latin typeface="Myriad Pro" panose="020B0503030403020204" pitchFamily="34" charset="0"/>
                <a:ea typeface="Livvic Bold"/>
                <a:cs typeface="Livvic Bold"/>
                <a:sym typeface="Livvic Bold"/>
              </a:rPr>
              <a:t>Миссия и ценности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435213" y="2843580"/>
            <a:ext cx="9080843" cy="1094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39"/>
              </a:lnSpc>
              <a:spcBef>
                <a:spcPct val="0"/>
              </a:spcBef>
            </a:pPr>
            <a:r>
              <a:rPr lang="ru-RU" sz="2099" dirty="0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В блоке «Ценности» кратко перечислите основные принципы, на которых строится работа компании: что для вас важно в отношении к клиентам, продукту, партнёрам и обществу</a:t>
            </a:r>
            <a:endParaRPr lang="en-US" sz="2099" dirty="0">
              <a:solidFill>
                <a:srgbClr val="000000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435213" y="2345084"/>
            <a:ext cx="6377542" cy="418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4F8A8B"/>
                </a:solidFill>
                <a:latin typeface="Myriad Pro" panose="020B0503030403020204" pitchFamily="34" charset="0"/>
                <a:ea typeface="Public Sans Bold"/>
                <a:cs typeface="Public Sans Bold"/>
                <a:sym typeface="Public Sans Bold"/>
              </a:rPr>
              <a:t>Мода</a:t>
            </a:r>
            <a:endParaRPr lang="en-US" sz="3600" b="1" dirty="0">
              <a:solidFill>
                <a:srgbClr val="4F8A8B"/>
              </a:solidFill>
              <a:latin typeface="Myriad Pro" panose="020B0503030403020204" pitchFamily="34" charset="0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100458" y="4814202"/>
            <a:ext cx="9273142" cy="1094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39"/>
              </a:lnSpc>
              <a:spcBef>
                <a:spcPct val="0"/>
              </a:spcBef>
            </a:pPr>
            <a:r>
              <a:rPr lang="ru-RU" sz="2099" dirty="0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В блоке «Ценности» кратко перечислите основные принципы, на которых строится работа компании: что для вас важно в отношении к клиентам, продукту, партнёрам и обществу</a:t>
            </a:r>
            <a:endParaRPr lang="en-US" sz="2099" dirty="0">
              <a:solidFill>
                <a:srgbClr val="000000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100458" y="4315706"/>
            <a:ext cx="6377542" cy="418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4F8A8B"/>
                </a:solidFill>
                <a:latin typeface="Myriad Pro" panose="020B0503030403020204" pitchFamily="34" charset="0"/>
                <a:ea typeface="Public Sans Bold"/>
                <a:cs typeface="Public Sans Bold"/>
                <a:sym typeface="Public Sans Bold"/>
              </a:rPr>
              <a:t>Этика</a:t>
            </a:r>
            <a:endParaRPr lang="en-US" sz="3600" b="1" dirty="0">
              <a:solidFill>
                <a:srgbClr val="4F8A8B"/>
              </a:solidFill>
              <a:latin typeface="Myriad Pro" panose="020B0503030403020204" pitchFamily="34" charset="0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435213" y="7036505"/>
            <a:ext cx="8795387" cy="1094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39"/>
              </a:lnSpc>
              <a:spcBef>
                <a:spcPct val="0"/>
              </a:spcBef>
            </a:pPr>
            <a:r>
              <a:rPr lang="ru-RU" sz="2099" dirty="0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В блоке «Ценности» кратко перечислите основные принципы, на которых строится работа компании: что для вас важно в отношении к клиентам, продукту, партнёрам и обществу</a:t>
            </a:r>
            <a:endParaRPr lang="en-US" sz="2099" dirty="0">
              <a:solidFill>
                <a:srgbClr val="000000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435213" y="6538009"/>
            <a:ext cx="6377542" cy="418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4F8A8B"/>
                </a:solidFill>
                <a:latin typeface="Myriad Pro" panose="020B0503030403020204" pitchFamily="34" charset="0"/>
                <a:ea typeface="Public Sans Bold"/>
                <a:cs typeface="Public Sans Bold"/>
                <a:sym typeface="Public Sans Bold"/>
              </a:rPr>
              <a:t>Качество</a:t>
            </a:r>
            <a:endParaRPr lang="en-US" sz="3600" b="1" dirty="0">
              <a:solidFill>
                <a:srgbClr val="4F8A8B"/>
              </a:solidFill>
              <a:latin typeface="Myriad Pro" panose="020B0503030403020204" pitchFamily="34" charset="0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880A06-7244-70C2-3B9F-DCAD99BFB5EA}"/>
              </a:ext>
            </a:extLst>
          </p:cNvPr>
          <p:cNvSpPr txBox="1"/>
          <p:nvPr/>
        </p:nvSpPr>
        <p:spPr>
          <a:xfrm>
            <a:off x="4843380" y="381013"/>
            <a:ext cx="12530220" cy="1191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299"/>
              </a:lnSpc>
            </a:pPr>
            <a:r>
              <a:rPr lang="ru-RU" sz="6000" b="1" dirty="0">
                <a:solidFill>
                  <a:srgbClr val="4F8A8B"/>
                </a:solidFill>
                <a:latin typeface="Myriad Pro" panose="020B0503030403020204" pitchFamily="34" charset="0"/>
                <a:ea typeface="Livvic Bold"/>
                <a:cs typeface="Livvic Bold"/>
                <a:sym typeface="Livvic Bold"/>
              </a:rPr>
              <a:t>Миссия: пропишите вашу миссию</a:t>
            </a:r>
            <a:endParaRPr lang="en-US" sz="6000" b="1" dirty="0">
              <a:solidFill>
                <a:srgbClr val="4F8A8B"/>
              </a:solidFill>
              <a:latin typeface="Myriad Pro" panose="020B0503030403020204" pitchFamily="34" charset="0"/>
              <a:ea typeface="Livvic Bold"/>
              <a:cs typeface="Livvic Bold"/>
              <a:sym typeface="Livvic Bold"/>
            </a:endParaRPr>
          </a:p>
        </p:txBody>
      </p:sp>
      <p:pic>
        <p:nvPicPr>
          <p:cNvPr id="29" name="Рисунок 28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8113865-CA78-A30C-1C19-3F9154771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685624" y="473940"/>
            <a:ext cx="2635614" cy="12543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524" y="1416983"/>
            <a:ext cx="7960108" cy="47791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050" y="7431099"/>
            <a:ext cx="3619940" cy="21116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277" y="7431099"/>
            <a:ext cx="3619940" cy="211163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92712" y="2108900"/>
            <a:ext cx="7164454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5"/>
              </a:lnSpc>
            </a:pPr>
            <a:r>
              <a:rPr lang="ru-RU" sz="5700" b="1" dirty="0">
                <a:solidFill>
                  <a:srgbClr val="FFC93C"/>
                </a:solidFill>
                <a:latin typeface="Myriad Pro" panose="020B0503030403020204" pitchFamily="34" charset="0"/>
                <a:ea typeface="Livvic Bold"/>
                <a:cs typeface="Livvic Bold"/>
                <a:sym typeface="Livvic Bold"/>
              </a:rPr>
              <a:t>Ключевые преимущества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92712" y="4043084"/>
            <a:ext cx="7164454" cy="2952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ru-RU" sz="2100" dirty="0">
                <a:solidFill>
                  <a:srgbClr val="FFFFFF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В блоке «Ключевые преимущества» нужно коротко обозначить, чем ваша компания или бренд выделяется на рынке: любые факторы, которые делают вас конкурентоспособными и ценными для клиента.</a:t>
            </a:r>
          </a:p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ru-RU" sz="2100" b="1" dirty="0">
                <a:solidFill>
                  <a:srgbClr val="FFFFFF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Для наглядности используйте иконки, инфографику, диаграммы или визуальные фичи, чтобы каждое преимущество сразу бросалось в глаза и легко воспринималось.</a:t>
            </a:r>
            <a:endParaRPr lang="en-US" sz="2100" b="1" dirty="0">
              <a:solidFill>
                <a:srgbClr val="FFFFFF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014969" y="6583301"/>
            <a:ext cx="6640769" cy="35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39"/>
              </a:lnSpc>
              <a:spcBef>
                <a:spcPct val="0"/>
              </a:spcBef>
            </a:pPr>
            <a:r>
              <a:rPr lang="ru-RU" sz="2099" dirty="0">
                <a:solidFill>
                  <a:srgbClr val="FFFFFF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Короткое описание</a:t>
            </a:r>
            <a:endParaRPr lang="en-US" sz="2099" dirty="0">
              <a:solidFill>
                <a:srgbClr val="FFFFFF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022316" y="6188517"/>
            <a:ext cx="7351284" cy="407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ru-RU" sz="2399" b="1" dirty="0">
                <a:solidFill>
                  <a:srgbClr val="FFC93C"/>
                </a:solidFill>
                <a:latin typeface="Myriad Pro" panose="020B0503030403020204" pitchFamily="34" charset="0"/>
                <a:ea typeface="Public Sans Bold"/>
                <a:cs typeface="Public Sans Bold"/>
                <a:sym typeface="Public Sans Bold"/>
              </a:rPr>
              <a:t>Собственное производство, контроль качества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A2E26B1D-FEBC-5B1B-CD63-78F22631CA97}"/>
              </a:ext>
            </a:extLst>
          </p:cNvPr>
          <p:cNvSpPr txBox="1"/>
          <p:nvPr/>
        </p:nvSpPr>
        <p:spPr>
          <a:xfrm>
            <a:off x="10014969" y="7840264"/>
            <a:ext cx="6640769" cy="35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39"/>
              </a:lnSpc>
              <a:spcBef>
                <a:spcPct val="0"/>
              </a:spcBef>
            </a:pPr>
            <a:r>
              <a:rPr lang="ru-RU" sz="2099" dirty="0">
                <a:solidFill>
                  <a:srgbClr val="FFFFFF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Короткое описание</a:t>
            </a:r>
            <a:endParaRPr lang="en-US" sz="2099" dirty="0">
              <a:solidFill>
                <a:srgbClr val="FFFFFF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D39DFD2A-4479-CF72-0CAF-FF95FE278166}"/>
              </a:ext>
            </a:extLst>
          </p:cNvPr>
          <p:cNvSpPr txBox="1"/>
          <p:nvPr/>
        </p:nvSpPr>
        <p:spPr>
          <a:xfrm>
            <a:off x="10022316" y="7445480"/>
            <a:ext cx="7351284" cy="407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ru-RU" sz="2399" b="1" dirty="0">
                <a:solidFill>
                  <a:srgbClr val="FFC93C"/>
                </a:solidFill>
                <a:latin typeface="Myriad Pro" panose="020B0503030403020204" pitchFamily="34" charset="0"/>
                <a:ea typeface="Public Sans Bold"/>
                <a:cs typeface="Public Sans Bold"/>
                <a:sym typeface="Public Sans Bold"/>
              </a:rPr>
              <a:t>Гибкие условия, </a:t>
            </a:r>
            <a:r>
              <a:rPr lang="en-US" sz="2399" b="1" dirty="0">
                <a:solidFill>
                  <a:srgbClr val="FFC93C"/>
                </a:solidFill>
                <a:latin typeface="Myriad Pro" panose="020B0503030403020204" pitchFamily="34" charset="0"/>
                <a:ea typeface="Public Sans Bold"/>
                <a:cs typeface="Public Sans Bold"/>
                <a:sym typeface="Public Sans Bold"/>
              </a:rPr>
              <a:t>small-batch, private label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A68B2991-818A-FE30-3648-05F884638757}"/>
              </a:ext>
            </a:extLst>
          </p:cNvPr>
          <p:cNvSpPr txBox="1"/>
          <p:nvPr/>
        </p:nvSpPr>
        <p:spPr>
          <a:xfrm>
            <a:off x="10014969" y="9072757"/>
            <a:ext cx="6640769" cy="35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39"/>
              </a:lnSpc>
              <a:spcBef>
                <a:spcPct val="0"/>
              </a:spcBef>
            </a:pPr>
            <a:r>
              <a:rPr lang="ru-RU" sz="2099" dirty="0">
                <a:solidFill>
                  <a:srgbClr val="FFFFFF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Короткое описание</a:t>
            </a:r>
            <a:endParaRPr lang="en-US" sz="2099" dirty="0">
              <a:solidFill>
                <a:srgbClr val="FFFFFF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5C3485D5-FD2D-704C-2AAF-0506F0E1FC62}"/>
              </a:ext>
            </a:extLst>
          </p:cNvPr>
          <p:cNvSpPr txBox="1"/>
          <p:nvPr/>
        </p:nvSpPr>
        <p:spPr>
          <a:xfrm>
            <a:off x="10022316" y="8677973"/>
            <a:ext cx="7351284" cy="407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ru-RU" sz="2399" b="1" dirty="0">
                <a:solidFill>
                  <a:srgbClr val="FFC93C"/>
                </a:solidFill>
                <a:latin typeface="Myriad Pro" panose="020B0503030403020204" pitchFamily="34" charset="0"/>
                <a:ea typeface="Public Sans Bold"/>
                <a:cs typeface="Public Sans Bold"/>
                <a:sym typeface="Public Sans Bold"/>
              </a:rPr>
              <a:t>Инновационные ткани, быстрая логистика</a:t>
            </a:r>
          </a:p>
        </p:txBody>
      </p:sp>
      <p:pic>
        <p:nvPicPr>
          <p:cNvPr id="14" name="Рисунок 13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2CA1297-8933-61B1-56E4-677FA37D34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685624" y="473940"/>
            <a:ext cx="2635614" cy="12543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B723C-DCED-215E-4C2D-37B99C23F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A28BD606-5C55-3D23-5F70-A49E5C88ED23}"/>
              </a:ext>
            </a:extLst>
          </p:cNvPr>
          <p:cNvGrpSpPr/>
          <p:nvPr/>
        </p:nvGrpSpPr>
        <p:grpSpPr>
          <a:xfrm>
            <a:off x="3886200" y="1774953"/>
            <a:ext cx="12875258" cy="5288649"/>
            <a:chOff x="3412353" y="1683651"/>
            <a:chExt cx="14256539" cy="5856025"/>
          </a:xfrm>
        </p:grpSpPr>
        <p:grpSp>
          <p:nvGrpSpPr>
            <p:cNvPr id="23" name="Group 26">
              <a:extLst>
                <a:ext uri="{FF2B5EF4-FFF2-40B4-BE49-F238E27FC236}">
                  <a16:creationId xmlns:a16="http://schemas.microsoft.com/office/drawing/2014/main" id="{8E5A143C-3364-32B0-DB79-39C599A4A7BF}"/>
                </a:ext>
              </a:extLst>
            </p:cNvPr>
            <p:cNvGrpSpPr/>
            <p:nvPr/>
          </p:nvGrpSpPr>
          <p:grpSpPr>
            <a:xfrm>
              <a:off x="3412353" y="3856347"/>
              <a:ext cx="3268353" cy="3268353"/>
              <a:chOff x="0" y="0"/>
              <a:chExt cx="812800" cy="812800"/>
            </a:xfrm>
          </p:grpSpPr>
          <p:sp>
            <p:nvSpPr>
              <p:cNvPr id="24" name="Freeform 27">
                <a:extLst>
                  <a:ext uri="{FF2B5EF4-FFF2-40B4-BE49-F238E27FC236}">
                    <a16:creationId xmlns:a16="http://schemas.microsoft.com/office/drawing/2014/main" id="{A8933DC8-265F-A9E9-2C06-913B2C35560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93C"/>
              </a:solidFill>
            </p:spPr>
          </p:sp>
          <p:sp>
            <p:nvSpPr>
              <p:cNvPr id="25" name="TextBox 28">
                <a:extLst>
                  <a:ext uri="{FF2B5EF4-FFF2-40B4-BE49-F238E27FC236}">
                    <a16:creationId xmlns:a16="http://schemas.microsoft.com/office/drawing/2014/main" id="{FB787285-C551-0CA3-A957-41FE73F82FEB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Myriad Pro" panose="020B0503030403020204" pitchFamily="34" charset="0"/>
                </a:endParaRPr>
              </a:p>
            </p:txBody>
          </p: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A071092C-31B0-BC8A-AF3B-9B5933ADEAC6}"/>
                </a:ext>
              </a:extLst>
            </p:cNvPr>
            <p:cNvGrpSpPr/>
            <p:nvPr/>
          </p:nvGrpSpPr>
          <p:grpSpPr>
            <a:xfrm>
              <a:off x="10831500" y="1683651"/>
              <a:ext cx="2049153" cy="2049153"/>
              <a:chOff x="0" y="0"/>
              <a:chExt cx="812800" cy="812800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C639A92F-7364-5194-9D14-4D355E38168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93C"/>
              </a:solidFill>
            </p:spPr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ABABF7FF-D96D-4175-4A90-4D4776986C17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Myriad Pro" panose="020B0503030403020204" pitchFamily="34" charset="0"/>
                </a:endParaRPr>
              </a:p>
            </p:txBody>
          </p:sp>
        </p:grpSp>
        <p:grpSp>
          <p:nvGrpSpPr>
            <p:cNvPr id="29" name="Group 26">
              <a:extLst>
                <a:ext uri="{FF2B5EF4-FFF2-40B4-BE49-F238E27FC236}">
                  <a16:creationId xmlns:a16="http://schemas.microsoft.com/office/drawing/2014/main" id="{38C5230B-25BF-9D36-87C6-6BCFB8874854}"/>
                </a:ext>
              </a:extLst>
            </p:cNvPr>
            <p:cNvGrpSpPr/>
            <p:nvPr/>
          </p:nvGrpSpPr>
          <p:grpSpPr>
            <a:xfrm>
              <a:off x="15619739" y="5490523"/>
              <a:ext cx="2049153" cy="2049153"/>
              <a:chOff x="0" y="0"/>
              <a:chExt cx="812800" cy="812800"/>
            </a:xfrm>
          </p:grpSpPr>
          <p:sp>
            <p:nvSpPr>
              <p:cNvPr id="30" name="Freeform 27">
                <a:extLst>
                  <a:ext uri="{FF2B5EF4-FFF2-40B4-BE49-F238E27FC236}">
                    <a16:creationId xmlns:a16="http://schemas.microsoft.com/office/drawing/2014/main" id="{C479F31B-F8BC-2B01-1D2A-B04B0EF5EC7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93C"/>
              </a:solidFill>
            </p:spPr>
          </p:sp>
          <p:sp>
            <p:nvSpPr>
              <p:cNvPr id="31" name="TextBox 28">
                <a:extLst>
                  <a:ext uri="{FF2B5EF4-FFF2-40B4-BE49-F238E27FC236}">
                    <a16:creationId xmlns:a16="http://schemas.microsoft.com/office/drawing/2014/main" id="{808A53F3-7DAE-A91F-7673-FF0C1D89228F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Myriad Pro" panose="020B0503030403020204" pitchFamily="34" charset="0"/>
                </a:endParaRPr>
              </a:p>
            </p:txBody>
          </p:sp>
        </p:grpSp>
        <p:grpSp>
          <p:nvGrpSpPr>
            <p:cNvPr id="32" name="Group 26">
              <a:extLst>
                <a:ext uri="{FF2B5EF4-FFF2-40B4-BE49-F238E27FC236}">
                  <a16:creationId xmlns:a16="http://schemas.microsoft.com/office/drawing/2014/main" id="{992E025C-C0E3-FE42-E066-B46F22660F39}"/>
                </a:ext>
              </a:extLst>
            </p:cNvPr>
            <p:cNvGrpSpPr/>
            <p:nvPr/>
          </p:nvGrpSpPr>
          <p:grpSpPr>
            <a:xfrm>
              <a:off x="12380892" y="5328267"/>
              <a:ext cx="729633" cy="729633"/>
              <a:chOff x="0" y="0"/>
              <a:chExt cx="812800" cy="812800"/>
            </a:xfrm>
          </p:grpSpPr>
          <p:sp>
            <p:nvSpPr>
              <p:cNvPr id="33" name="Freeform 27">
                <a:extLst>
                  <a:ext uri="{FF2B5EF4-FFF2-40B4-BE49-F238E27FC236}">
                    <a16:creationId xmlns:a16="http://schemas.microsoft.com/office/drawing/2014/main" id="{C774C297-945C-4DF0-DE2F-F888AC6255E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93C"/>
              </a:solidFill>
            </p:spPr>
          </p:sp>
          <p:sp>
            <p:nvSpPr>
              <p:cNvPr id="34" name="TextBox 28">
                <a:extLst>
                  <a:ext uri="{FF2B5EF4-FFF2-40B4-BE49-F238E27FC236}">
                    <a16:creationId xmlns:a16="http://schemas.microsoft.com/office/drawing/2014/main" id="{BB28D765-1CCB-1DBB-FAB1-62728914F95B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Myriad Pro" panose="020B0503030403020204" pitchFamily="34" charset="0"/>
                </a:endParaRPr>
              </a:p>
            </p:txBody>
          </p:sp>
        </p:grpSp>
        <p:grpSp>
          <p:nvGrpSpPr>
            <p:cNvPr id="35" name="Group 26">
              <a:extLst>
                <a:ext uri="{FF2B5EF4-FFF2-40B4-BE49-F238E27FC236}">
                  <a16:creationId xmlns:a16="http://schemas.microsoft.com/office/drawing/2014/main" id="{AB2F5380-8228-04B4-9EBE-D809FE6E33D6}"/>
                </a:ext>
              </a:extLst>
            </p:cNvPr>
            <p:cNvGrpSpPr/>
            <p:nvPr/>
          </p:nvGrpSpPr>
          <p:grpSpPr>
            <a:xfrm>
              <a:off x="6680706" y="2271370"/>
              <a:ext cx="729633" cy="729633"/>
              <a:chOff x="0" y="0"/>
              <a:chExt cx="812800" cy="812800"/>
            </a:xfrm>
          </p:grpSpPr>
          <p:sp>
            <p:nvSpPr>
              <p:cNvPr id="36" name="Freeform 27">
                <a:extLst>
                  <a:ext uri="{FF2B5EF4-FFF2-40B4-BE49-F238E27FC236}">
                    <a16:creationId xmlns:a16="http://schemas.microsoft.com/office/drawing/2014/main" id="{AC3F47C4-A4B4-17B7-C71F-50B31E34BF1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93C"/>
              </a:solidFill>
            </p:spPr>
          </p:sp>
          <p:sp>
            <p:nvSpPr>
              <p:cNvPr id="37" name="TextBox 28">
                <a:extLst>
                  <a:ext uri="{FF2B5EF4-FFF2-40B4-BE49-F238E27FC236}">
                    <a16:creationId xmlns:a16="http://schemas.microsoft.com/office/drawing/2014/main" id="{B4068C4E-8C80-2C9E-44C6-8AE7BD2B653D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Myriad Pro" panose="020B0503030403020204" pitchFamily="34" charset="0"/>
                </a:endParaRPr>
              </a:p>
            </p:txBody>
          </p:sp>
        </p:grp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5EBF0F59-0259-02A5-7D06-D683AD20E5C7}"/>
              </a:ext>
            </a:extLst>
          </p:cNvPr>
          <p:cNvSpPr txBox="1"/>
          <p:nvPr/>
        </p:nvSpPr>
        <p:spPr>
          <a:xfrm>
            <a:off x="1219200" y="680767"/>
            <a:ext cx="9982200" cy="925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ru-RU" sz="5500" b="1" dirty="0">
                <a:solidFill>
                  <a:srgbClr val="4F8A8B"/>
                </a:solidFill>
                <a:latin typeface="Myriad Pro" panose="020B0503030403020204" pitchFamily="34" charset="0"/>
                <a:ea typeface="Livvic Bold"/>
                <a:cs typeface="Livvic Bold"/>
                <a:sym typeface="Livvic Bold"/>
              </a:rPr>
              <a:t>Коллекции / Продукция</a:t>
            </a:r>
          </a:p>
        </p:txBody>
      </p:sp>
      <p:pic>
        <p:nvPicPr>
          <p:cNvPr id="17" name="Рисунок 16" descr="Изображение выглядит как гардероб, Вешалка-плечики, каморка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7357399-7497-3F5A-44B8-8EF083F8B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9" t="5624" r="24920" b="1555"/>
          <a:stretch>
            <a:fillRect/>
          </a:stretch>
        </p:blipFill>
        <p:spPr>
          <a:xfrm>
            <a:off x="1188720" y="2019300"/>
            <a:ext cx="4799957" cy="4799957"/>
          </a:xfrm>
          <a:prstGeom prst="roundRect">
            <a:avLst>
              <a:gd name="adj" fmla="val 18711"/>
            </a:avLst>
          </a:prstGeom>
        </p:spPr>
      </p:pic>
      <p:pic>
        <p:nvPicPr>
          <p:cNvPr id="18" name="Рисунок 17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1FBACD2-8895-66F1-CB72-C9D5B79241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14782800" y="516107"/>
            <a:ext cx="2635614" cy="125438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5FA2D93-7492-2B48-9F8D-E5477D3D1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7056120" y="2019300"/>
            <a:ext cx="4799957" cy="4799957"/>
          </a:xfrm>
          <a:prstGeom prst="roundRect">
            <a:avLst>
              <a:gd name="adj" fmla="val 18711"/>
            </a:avLst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6E17E58-483D-5C2F-E8EA-1CC3E0DFF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12771120" y="2019300"/>
            <a:ext cx="4799957" cy="4799957"/>
          </a:xfrm>
          <a:prstGeom prst="roundRect">
            <a:avLst>
              <a:gd name="adj" fmla="val 18711"/>
            </a:avLst>
          </a:prstGeom>
        </p:spPr>
      </p:pic>
      <p:sp>
        <p:nvSpPr>
          <p:cNvPr id="21" name="TextBox 11">
            <a:extLst>
              <a:ext uri="{FF2B5EF4-FFF2-40B4-BE49-F238E27FC236}">
                <a16:creationId xmlns:a16="http://schemas.microsoft.com/office/drawing/2014/main" id="{DE9D9E54-DF94-D3CF-BD51-D125CE49C774}"/>
              </a:ext>
            </a:extLst>
          </p:cNvPr>
          <p:cNvSpPr txBox="1"/>
          <p:nvPr/>
        </p:nvSpPr>
        <p:spPr>
          <a:xfrm>
            <a:off x="1295401" y="7742547"/>
            <a:ext cx="4799958" cy="1837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ru-RU" sz="2100" dirty="0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укажите сезон, пол, линейки (</a:t>
            </a:r>
            <a:r>
              <a:rPr lang="ru-RU" sz="2100" dirty="0" err="1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casual</a:t>
            </a:r>
            <a:r>
              <a:rPr lang="ru-RU" sz="2100" dirty="0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, </a:t>
            </a:r>
            <a:r>
              <a:rPr lang="ru-RU" sz="2100" dirty="0" err="1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office</a:t>
            </a:r>
            <a:r>
              <a:rPr lang="ru-RU" sz="2100" dirty="0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 и др.), размерную сетку и ключевые технические детали; для наглядности используйте иконки, таблицы или схемы.</a:t>
            </a:r>
            <a:endParaRPr lang="en-US" sz="2100" dirty="0">
              <a:solidFill>
                <a:srgbClr val="000000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C8B6820C-0E7F-4155-2EB7-ACAAF725A2E3}"/>
              </a:ext>
            </a:extLst>
          </p:cNvPr>
          <p:cNvSpPr txBox="1"/>
          <p:nvPr/>
        </p:nvSpPr>
        <p:spPr>
          <a:xfrm>
            <a:off x="1264920" y="6796397"/>
            <a:ext cx="2389866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 b="1" dirty="0">
                <a:solidFill>
                  <a:srgbClr val="FFC93C"/>
                </a:solidFill>
                <a:latin typeface="Myriad Pro" panose="020B0503030403020204" pitchFamily="34" charset="0"/>
                <a:ea typeface="Public Sans Bold"/>
                <a:cs typeface="Public Sans Bold"/>
                <a:sym typeface="Public Sans Bold"/>
              </a:rPr>
              <a:t>Casual</a:t>
            </a:r>
          </a:p>
        </p:txBody>
      </p:sp>
      <p:sp>
        <p:nvSpPr>
          <p:cNvPr id="39" name="TextBox 11">
            <a:extLst>
              <a:ext uri="{FF2B5EF4-FFF2-40B4-BE49-F238E27FC236}">
                <a16:creationId xmlns:a16="http://schemas.microsoft.com/office/drawing/2014/main" id="{38AA2076-FA0B-EA9D-FFE3-118D7C00616B}"/>
              </a:ext>
            </a:extLst>
          </p:cNvPr>
          <p:cNvSpPr txBox="1"/>
          <p:nvPr/>
        </p:nvSpPr>
        <p:spPr>
          <a:xfrm>
            <a:off x="7162802" y="7742547"/>
            <a:ext cx="4799958" cy="1837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ru-RU" sz="2100" dirty="0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укажите сезон, пол, линейки (</a:t>
            </a:r>
            <a:r>
              <a:rPr lang="ru-RU" sz="2100" dirty="0" err="1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casual</a:t>
            </a:r>
            <a:r>
              <a:rPr lang="ru-RU" sz="2100" dirty="0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, </a:t>
            </a:r>
            <a:r>
              <a:rPr lang="ru-RU" sz="2100" dirty="0" err="1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office</a:t>
            </a:r>
            <a:r>
              <a:rPr lang="ru-RU" sz="2100" dirty="0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 и др.), размерную сетку и ключевые технические детали; для наглядности используйте иконки, таблицы или схемы.</a:t>
            </a:r>
            <a:endParaRPr lang="en-US" sz="2100" dirty="0">
              <a:solidFill>
                <a:srgbClr val="000000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3413EC4A-71FA-5BCC-01CC-C63CC16F7C93}"/>
              </a:ext>
            </a:extLst>
          </p:cNvPr>
          <p:cNvSpPr txBox="1"/>
          <p:nvPr/>
        </p:nvSpPr>
        <p:spPr>
          <a:xfrm>
            <a:off x="7132321" y="6796397"/>
            <a:ext cx="2389866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 b="1" dirty="0">
                <a:solidFill>
                  <a:srgbClr val="FFC93C"/>
                </a:solidFill>
                <a:latin typeface="Myriad Pro" panose="020B0503030403020204" pitchFamily="34" charset="0"/>
                <a:ea typeface="Public Sans Bold"/>
                <a:cs typeface="Public Sans Bold"/>
                <a:sym typeface="Public Sans Bold"/>
              </a:rPr>
              <a:t>Office</a:t>
            </a:r>
          </a:p>
        </p:txBody>
      </p:sp>
      <p:sp>
        <p:nvSpPr>
          <p:cNvPr id="41" name="TextBox 11">
            <a:extLst>
              <a:ext uri="{FF2B5EF4-FFF2-40B4-BE49-F238E27FC236}">
                <a16:creationId xmlns:a16="http://schemas.microsoft.com/office/drawing/2014/main" id="{C2EE59BA-5486-A2E4-FCF1-EDA93D0A89F9}"/>
              </a:ext>
            </a:extLst>
          </p:cNvPr>
          <p:cNvSpPr txBox="1"/>
          <p:nvPr/>
        </p:nvSpPr>
        <p:spPr>
          <a:xfrm>
            <a:off x="12999721" y="7742547"/>
            <a:ext cx="4799958" cy="1837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ru-RU" sz="2100" dirty="0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укажите сезон, пол, линейки (</a:t>
            </a:r>
            <a:r>
              <a:rPr lang="ru-RU" sz="2100" dirty="0" err="1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casual</a:t>
            </a:r>
            <a:r>
              <a:rPr lang="ru-RU" sz="2100" dirty="0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, </a:t>
            </a:r>
            <a:r>
              <a:rPr lang="ru-RU" sz="2100" dirty="0" err="1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office</a:t>
            </a:r>
            <a:r>
              <a:rPr lang="ru-RU" sz="2100" dirty="0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 и др.), размерную сетку и ключевые технические детали; для наглядности используйте иконки, таблицы или схемы.</a:t>
            </a:r>
            <a:endParaRPr lang="en-US" sz="2100" dirty="0">
              <a:solidFill>
                <a:srgbClr val="000000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</p:txBody>
      </p:sp>
      <p:sp>
        <p:nvSpPr>
          <p:cNvPr id="42" name="TextBox 12">
            <a:extLst>
              <a:ext uri="{FF2B5EF4-FFF2-40B4-BE49-F238E27FC236}">
                <a16:creationId xmlns:a16="http://schemas.microsoft.com/office/drawing/2014/main" id="{752F6E7D-1899-3C21-7061-AE2F92DB7020}"/>
              </a:ext>
            </a:extLst>
          </p:cNvPr>
          <p:cNvSpPr txBox="1"/>
          <p:nvPr/>
        </p:nvSpPr>
        <p:spPr>
          <a:xfrm>
            <a:off x="12969239" y="6796397"/>
            <a:ext cx="3618723" cy="925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 b="1" dirty="0">
                <a:solidFill>
                  <a:srgbClr val="FFC93C"/>
                </a:solidFill>
                <a:latin typeface="Myriad Pro" panose="020B0503030403020204" pitchFamily="34" charset="0"/>
                <a:ea typeface="Public Sans Bold"/>
                <a:cs typeface="Public Sans Bold"/>
                <a:sym typeface="Public Sans Bold"/>
              </a:rPr>
              <a:t>Seasonal</a:t>
            </a:r>
          </a:p>
        </p:txBody>
      </p:sp>
    </p:spTree>
    <p:extLst>
      <p:ext uri="{BB962C8B-B14F-4D97-AF65-F5344CB8AC3E}">
        <p14:creationId xmlns:p14="http://schemas.microsoft.com/office/powerpoint/2010/main" val="1367847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A8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D21501-3559-1CFE-7246-4798F21CB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3BFDAFD-BB0F-9ECB-4729-7138EBD87489}"/>
              </a:ext>
            </a:extLst>
          </p:cNvPr>
          <p:cNvGrpSpPr/>
          <p:nvPr/>
        </p:nvGrpSpPr>
        <p:grpSpPr>
          <a:xfrm>
            <a:off x="3886200" y="1774953"/>
            <a:ext cx="12875258" cy="5288649"/>
            <a:chOff x="3412353" y="1683651"/>
            <a:chExt cx="14256539" cy="5856025"/>
          </a:xfrm>
        </p:grpSpPr>
        <p:grpSp>
          <p:nvGrpSpPr>
            <p:cNvPr id="23" name="Group 26">
              <a:extLst>
                <a:ext uri="{FF2B5EF4-FFF2-40B4-BE49-F238E27FC236}">
                  <a16:creationId xmlns:a16="http://schemas.microsoft.com/office/drawing/2014/main" id="{4C57923C-D953-0301-F22E-A2451ABEDE0C}"/>
                </a:ext>
              </a:extLst>
            </p:cNvPr>
            <p:cNvGrpSpPr/>
            <p:nvPr/>
          </p:nvGrpSpPr>
          <p:grpSpPr>
            <a:xfrm>
              <a:off x="3412353" y="3856347"/>
              <a:ext cx="3268353" cy="3268353"/>
              <a:chOff x="0" y="0"/>
              <a:chExt cx="812800" cy="812800"/>
            </a:xfrm>
          </p:grpSpPr>
          <p:sp>
            <p:nvSpPr>
              <p:cNvPr id="24" name="Freeform 27">
                <a:extLst>
                  <a:ext uri="{FF2B5EF4-FFF2-40B4-BE49-F238E27FC236}">
                    <a16:creationId xmlns:a16="http://schemas.microsoft.com/office/drawing/2014/main" id="{5A4B8096-5EE8-6FCD-5E1F-7FFDC1BB1AD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93C"/>
              </a:solidFill>
            </p:spPr>
          </p:sp>
          <p:sp>
            <p:nvSpPr>
              <p:cNvPr id="25" name="TextBox 28">
                <a:extLst>
                  <a:ext uri="{FF2B5EF4-FFF2-40B4-BE49-F238E27FC236}">
                    <a16:creationId xmlns:a16="http://schemas.microsoft.com/office/drawing/2014/main" id="{52762EB7-8134-00B6-5140-BE9A97D39939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Myriad Pro" panose="020B0503030403020204" pitchFamily="34" charset="0"/>
                </a:endParaRPr>
              </a:p>
            </p:txBody>
          </p: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6FBE45F0-94D1-B49C-DD89-2DB3024F10C4}"/>
                </a:ext>
              </a:extLst>
            </p:cNvPr>
            <p:cNvGrpSpPr/>
            <p:nvPr/>
          </p:nvGrpSpPr>
          <p:grpSpPr>
            <a:xfrm>
              <a:off x="10831500" y="1683651"/>
              <a:ext cx="2049153" cy="2049153"/>
              <a:chOff x="0" y="0"/>
              <a:chExt cx="812800" cy="812800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0E321E5A-BE41-F64A-8DFF-8D2333E23F3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93C"/>
              </a:solidFill>
            </p:spPr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DD1408EA-C1DC-D17E-38D5-0D0D9F5F15EA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Myriad Pro" panose="020B0503030403020204" pitchFamily="34" charset="0"/>
                </a:endParaRPr>
              </a:p>
            </p:txBody>
          </p:sp>
        </p:grpSp>
        <p:grpSp>
          <p:nvGrpSpPr>
            <p:cNvPr id="29" name="Group 26">
              <a:extLst>
                <a:ext uri="{FF2B5EF4-FFF2-40B4-BE49-F238E27FC236}">
                  <a16:creationId xmlns:a16="http://schemas.microsoft.com/office/drawing/2014/main" id="{A75F0E78-2E69-1EFD-34C1-C350634615EC}"/>
                </a:ext>
              </a:extLst>
            </p:cNvPr>
            <p:cNvGrpSpPr/>
            <p:nvPr/>
          </p:nvGrpSpPr>
          <p:grpSpPr>
            <a:xfrm>
              <a:off x="15619739" y="5490523"/>
              <a:ext cx="2049153" cy="2049153"/>
              <a:chOff x="0" y="0"/>
              <a:chExt cx="812800" cy="812800"/>
            </a:xfrm>
          </p:grpSpPr>
          <p:sp>
            <p:nvSpPr>
              <p:cNvPr id="30" name="Freeform 27">
                <a:extLst>
                  <a:ext uri="{FF2B5EF4-FFF2-40B4-BE49-F238E27FC236}">
                    <a16:creationId xmlns:a16="http://schemas.microsoft.com/office/drawing/2014/main" id="{F38FCE7B-EEAA-CB0A-AF88-BD30BEABDA5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93C"/>
              </a:solidFill>
            </p:spPr>
          </p:sp>
          <p:sp>
            <p:nvSpPr>
              <p:cNvPr id="31" name="TextBox 28">
                <a:extLst>
                  <a:ext uri="{FF2B5EF4-FFF2-40B4-BE49-F238E27FC236}">
                    <a16:creationId xmlns:a16="http://schemas.microsoft.com/office/drawing/2014/main" id="{C0DDEAD6-077D-041A-BCEF-837EA7A0075F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Myriad Pro" panose="020B0503030403020204" pitchFamily="34" charset="0"/>
                </a:endParaRPr>
              </a:p>
            </p:txBody>
          </p:sp>
        </p:grpSp>
        <p:grpSp>
          <p:nvGrpSpPr>
            <p:cNvPr id="32" name="Group 26">
              <a:extLst>
                <a:ext uri="{FF2B5EF4-FFF2-40B4-BE49-F238E27FC236}">
                  <a16:creationId xmlns:a16="http://schemas.microsoft.com/office/drawing/2014/main" id="{6FB53855-7361-FC3B-14C8-A76C884E0CA1}"/>
                </a:ext>
              </a:extLst>
            </p:cNvPr>
            <p:cNvGrpSpPr/>
            <p:nvPr/>
          </p:nvGrpSpPr>
          <p:grpSpPr>
            <a:xfrm>
              <a:off x="12380892" y="5328267"/>
              <a:ext cx="729633" cy="729633"/>
              <a:chOff x="0" y="0"/>
              <a:chExt cx="812800" cy="812800"/>
            </a:xfrm>
          </p:grpSpPr>
          <p:sp>
            <p:nvSpPr>
              <p:cNvPr id="33" name="Freeform 27">
                <a:extLst>
                  <a:ext uri="{FF2B5EF4-FFF2-40B4-BE49-F238E27FC236}">
                    <a16:creationId xmlns:a16="http://schemas.microsoft.com/office/drawing/2014/main" id="{F526B75B-D132-0B0B-906F-67AE08AE1F0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93C"/>
              </a:solidFill>
            </p:spPr>
          </p:sp>
          <p:sp>
            <p:nvSpPr>
              <p:cNvPr id="34" name="TextBox 28">
                <a:extLst>
                  <a:ext uri="{FF2B5EF4-FFF2-40B4-BE49-F238E27FC236}">
                    <a16:creationId xmlns:a16="http://schemas.microsoft.com/office/drawing/2014/main" id="{85EC9679-727D-A7E0-6D75-5F5DF897A8F0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Myriad Pro" panose="020B0503030403020204" pitchFamily="34" charset="0"/>
                </a:endParaRPr>
              </a:p>
            </p:txBody>
          </p:sp>
        </p:grpSp>
        <p:grpSp>
          <p:nvGrpSpPr>
            <p:cNvPr id="35" name="Group 26">
              <a:extLst>
                <a:ext uri="{FF2B5EF4-FFF2-40B4-BE49-F238E27FC236}">
                  <a16:creationId xmlns:a16="http://schemas.microsoft.com/office/drawing/2014/main" id="{2BF06A70-8668-F6C5-AD43-2D34C75B8E92}"/>
                </a:ext>
              </a:extLst>
            </p:cNvPr>
            <p:cNvGrpSpPr/>
            <p:nvPr/>
          </p:nvGrpSpPr>
          <p:grpSpPr>
            <a:xfrm>
              <a:off x="6680706" y="2271370"/>
              <a:ext cx="729633" cy="729633"/>
              <a:chOff x="0" y="0"/>
              <a:chExt cx="812800" cy="812800"/>
            </a:xfrm>
          </p:grpSpPr>
          <p:sp>
            <p:nvSpPr>
              <p:cNvPr id="36" name="Freeform 27">
                <a:extLst>
                  <a:ext uri="{FF2B5EF4-FFF2-40B4-BE49-F238E27FC236}">
                    <a16:creationId xmlns:a16="http://schemas.microsoft.com/office/drawing/2014/main" id="{03E84B00-7730-F33B-0F4F-C48D9AB2FC5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93C"/>
              </a:solidFill>
            </p:spPr>
          </p:sp>
          <p:sp>
            <p:nvSpPr>
              <p:cNvPr id="37" name="TextBox 28">
                <a:extLst>
                  <a:ext uri="{FF2B5EF4-FFF2-40B4-BE49-F238E27FC236}">
                    <a16:creationId xmlns:a16="http://schemas.microsoft.com/office/drawing/2014/main" id="{4C749A10-1D0B-D32B-FEE0-90734A0DE5FC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Myriad Pro" panose="020B0503030403020204" pitchFamily="34" charset="0"/>
                </a:endParaRPr>
              </a:p>
            </p:txBody>
          </p:sp>
        </p:grp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95D0525C-F828-7236-47BF-EBE351B4365B}"/>
              </a:ext>
            </a:extLst>
          </p:cNvPr>
          <p:cNvSpPr txBox="1"/>
          <p:nvPr/>
        </p:nvSpPr>
        <p:spPr>
          <a:xfrm>
            <a:off x="1219200" y="680767"/>
            <a:ext cx="9982200" cy="925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ru-RU" sz="5500" b="1" dirty="0">
                <a:solidFill>
                  <a:schemeClr val="bg1"/>
                </a:solidFill>
                <a:latin typeface="Myriad Pro" panose="020B0503030403020204" pitchFamily="34" charset="0"/>
                <a:ea typeface="Livvic Bold"/>
                <a:cs typeface="Livvic Bold"/>
                <a:sym typeface="Livvic Bold"/>
              </a:rPr>
              <a:t>Производство и мощности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B692FD-78A0-F7D8-BED3-8FBE23CD2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8" t="10765" r="25477" b="-427"/>
          <a:stretch>
            <a:fillRect/>
          </a:stretch>
        </p:blipFill>
        <p:spPr>
          <a:xfrm>
            <a:off x="1188720" y="2019300"/>
            <a:ext cx="4799957" cy="4799957"/>
          </a:xfrm>
          <a:prstGeom prst="roundRect">
            <a:avLst>
              <a:gd name="adj" fmla="val 18711"/>
            </a:avLst>
          </a:prstGeom>
        </p:spPr>
      </p:pic>
      <p:pic>
        <p:nvPicPr>
          <p:cNvPr id="18" name="Рисунок 17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5756E26-3FA2-C750-E565-661C41CE6D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14782800" y="516107"/>
            <a:ext cx="2635614" cy="125438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C2B8F57-4C52-FADA-6293-E2291E650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1" t="11474" r="28615" b="-424"/>
          <a:stretch>
            <a:fillRect/>
          </a:stretch>
        </p:blipFill>
        <p:spPr>
          <a:xfrm>
            <a:off x="7056120" y="2019300"/>
            <a:ext cx="4799957" cy="4799957"/>
          </a:xfrm>
          <a:prstGeom prst="roundRect">
            <a:avLst>
              <a:gd name="adj" fmla="val 18711"/>
            </a:avLst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9B5D401-FB74-4CF6-E771-AA017CF35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12771120" y="2019300"/>
            <a:ext cx="4799957" cy="4799957"/>
          </a:xfrm>
          <a:prstGeom prst="roundRect">
            <a:avLst>
              <a:gd name="adj" fmla="val 18711"/>
            </a:avLst>
          </a:prstGeom>
        </p:spPr>
      </p:pic>
      <p:sp>
        <p:nvSpPr>
          <p:cNvPr id="21" name="TextBox 11">
            <a:extLst>
              <a:ext uri="{FF2B5EF4-FFF2-40B4-BE49-F238E27FC236}">
                <a16:creationId xmlns:a16="http://schemas.microsoft.com/office/drawing/2014/main" id="{B1BE9FE9-5D62-4622-EEED-5FD9701C8776}"/>
              </a:ext>
            </a:extLst>
          </p:cNvPr>
          <p:cNvSpPr txBox="1"/>
          <p:nvPr/>
        </p:nvSpPr>
        <p:spPr>
          <a:xfrm>
            <a:off x="1295400" y="7742547"/>
            <a:ext cx="16123013" cy="722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ru-RU" sz="2100" dirty="0">
                <a:solidFill>
                  <a:schemeClr val="bg1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покажите фото цехов, оборудования и команды, укажите объёмы производства, мощность и сертификаты, а также опишите систему контроля качества и сроков; используйте инфографику и иконки для наглядности.</a:t>
            </a:r>
            <a:endParaRPr lang="en-US" sz="2100" dirty="0">
              <a:solidFill>
                <a:schemeClr val="bg1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296FDE97-C098-3842-5024-A0F313E5BD6E}"/>
              </a:ext>
            </a:extLst>
          </p:cNvPr>
          <p:cNvSpPr txBox="1"/>
          <p:nvPr/>
        </p:nvSpPr>
        <p:spPr>
          <a:xfrm>
            <a:off x="1264919" y="6796397"/>
            <a:ext cx="16306157" cy="946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ru-RU" sz="5500" b="1" dirty="0">
                <a:solidFill>
                  <a:srgbClr val="FFC93C"/>
                </a:solidFill>
                <a:latin typeface="Myriad Pro" panose="020B0503030403020204" pitchFamily="34" charset="0"/>
                <a:ea typeface="Public Sans Bold"/>
                <a:cs typeface="Public Sans Bold"/>
                <a:sym typeface="Public Sans Bold"/>
              </a:rPr>
              <a:t>Заголовок</a:t>
            </a:r>
            <a:endParaRPr lang="en-US" sz="5500" b="1" dirty="0">
              <a:solidFill>
                <a:srgbClr val="FFC93C"/>
              </a:solidFill>
              <a:latin typeface="Myriad Pro" panose="020B0503030403020204" pitchFamily="34" charset="0"/>
              <a:ea typeface="Public Sans Bold"/>
              <a:cs typeface="Public Sans Bold"/>
              <a:sym typeface="Public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4063174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A8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A9EADD-0A1F-AD5D-9FE4-B24BA0A32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3C38AE4-DE50-1BA3-49A6-A1DBAD685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524" y="978240"/>
            <a:ext cx="7960108" cy="4779154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0B1D272C-0DB1-D603-5429-EA30DD180C88}"/>
              </a:ext>
            </a:extLst>
          </p:cNvPr>
          <p:cNvSpPr txBox="1"/>
          <p:nvPr/>
        </p:nvSpPr>
        <p:spPr>
          <a:xfrm>
            <a:off x="901758" y="2108900"/>
            <a:ext cx="7164454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5"/>
              </a:lnSpc>
            </a:pPr>
            <a:r>
              <a:rPr lang="ru-RU" sz="5700" b="1" dirty="0">
                <a:solidFill>
                  <a:srgbClr val="FFC93C"/>
                </a:solidFill>
                <a:latin typeface="Myriad Pro" panose="020B0503030403020204" pitchFamily="34" charset="0"/>
                <a:ea typeface="Livvic Bold"/>
                <a:cs typeface="Livvic Bold"/>
                <a:sym typeface="Livvic Bold"/>
              </a:rPr>
              <a:t>Портфель</a:t>
            </a:r>
          </a:p>
          <a:p>
            <a:pPr algn="l">
              <a:lnSpc>
                <a:spcPts val="6555"/>
              </a:lnSpc>
            </a:pPr>
            <a:r>
              <a:rPr lang="ru-RU" sz="5700" b="1" dirty="0">
                <a:solidFill>
                  <a:srgbClr val="FFC93C"/>
                </a:solidFill>
                <a:latin typeface="Myriad Pro" panose="020B0503030403020204" pitchFamily="34" charset="0"/>
                <a:ea typeface="Livvic Bold"/>
                <a:cs typeface="Livvic Bold"/>
                <a:sym typeface="Livvic Bold"/>
              </a:rPr>
              <a:t>партнёров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88EE458-D1BC-BFCA-14E5-2668747D047E}"/>
              </a:ext>
            </a:extLst>
          </p:cNvPr>
          <p:cNvSpPr txBox="1"/>
          <p:nvPr/>
        </p:nvSpPr>
        <p:spPr>
          <a:xfrm>
            <a:off x="901757" y="4043084"/>
            <a:ext cx="8004605" cy="518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ru-RU" sz="2100" b="1" dirty="0">
                <a:solidFill>
                  <a:srgbClr val="FFC93C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География и бренды </a:t>
            </a:r>
            <a:r>
              <a:rPr lang="ru-RU" sz="2100" dirty="0">
                <a:solidFill>
                  <a:srgbClr val="FFFFFF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– используйте флаги стран, где представлены ваши партнёры, и логотипы ключевых ритейлеров или дистрибьюторов.</a:t>
            </a:r>
          </a:p>
          <a:p>
            <a:pPr algn="just">
              <a:lnSpc>
                <a:spcPts val="2940"/>
              </a:lnSpc>
              <a:spcBef>
                <a:spcPct val="0"/>
              </a:spcBef>
            </a:pPr>
            <a:endParaRPr lang="ru-RU" sz="2100" dirty="0">
              <a:solidFill>
                <a:srgbClr val="FFFFFF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ru-RU" sz="2100" b="1" dirty="0">
                <a:solidFill>
                  <a:srgbClr val="FFC93C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Отзывы и кейсы </a:t>
            </a:r>
            <a:r>
              <a:rPr lang="ru-RU" sz="2100" dirty="0">
                <a:solidFill>
                  <a:srgbClr val="FFFFFF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– кратко приведите успешные истории B2B-поставок, отзывы партнёров или кейсы сотрудничества, чтобы подчеркнуть надёжность и опыт работы с компаниями.</a:t>
            </a:r>
          </a:p>
          <a:p>
            <a:pPr algn="just">
              <a:lnSpc>
                <a:spcPts val="2940"/>
              </a:lnSpc>
              <a:spcBef>
                <a:spcPct val="0"/>
              </a:spcBef>
            </a:pPr>
            <a:endParaRPr lang="ru-RU" sz="2100" dirty="0">
              <a:solidFill>
                <a:srgbClr val="FFFFFF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ru-RU" sz="2100" b="1" dirty="0">
                <a:solidFill>
                  <a:srgbClr val="FFC93C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Динамика и результаты </a:t>
            </a:r>
            <a:r>
              <a:rPr lang="ru-RU" sz="2100" dirty="0">
                <a:solidFill>
                  <a:srgbClr val="FFFFFF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– визуализируйте рост, объёмы поставок и экспортные показатели через графики, диаграммы или инфографику.</a:t>
            </a:r>
          </a:p>
          <a:p>
            <a:pPr algn="just">
              <a:lnSpc>
                <a:spcPts val="2940"/>
              </a:lnSpc>
              <a:spcBef>
                <a:spcPct val="0"/>
              </a:spcBef>
            </a:pPr>
            <a:endParaRPr lang="ru-RU" sz="2100" dirty="0">
              <a:solidFill>
                <a:srgbClr val="FFFFFF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ru-RU" sz="2100" b="1" dirty="0">
                <a:solidFill>
                  <a:srgbClr val="FFC93C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Цель блока – показать масштаб, надёжность и успешность партнёрской сети бренда.</a:t>
            </a:r>
            <a:endParaRPr lang="en-US" sz="2100" b="1" dirty="0">
              <a:solidFill>
                <a:srgbClr val="FFC93C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</p:txBody>
      </p:sp>
      <p:pic>
        <p:nvPicPr>
          <p:cNvPr id="14" name="Рисунок 13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215AE44-C7B0-A739-7EF0-535A703585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685624" y="473940"/>
            <a:ext cx="2635614" cy="12543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14142A-D4D0-D7C4-EDD6-1773BB00C8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10058999" y="5610406"/>
            <a:ext cx="1858553" cy="1858553"/>
          </a:xfrm>
          <a:prstGeom prst="roundRect">
            <a:avLst>
              <a:gd name="adj" fmla="val 18711"/>
            </a:avLst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D78FBD-B406-8741-77F9-0EE927563E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12548698" y="5619157"/>
            <a:ext cx="1858553" cy="1858553"/>
          </a:xfrm>
          <a:prstGeom prst="roundRect">
            <a:avLst>
              <a:gd name="adj" fmla="val 18711"/>
            </a:avLst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660F0E6-E11A-1929-08DB-4A15C7B604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15038397" y="5610405"/>
            <a:ext cx="1858553" cy="1858553"/>
          </a:xfrm>
          <a:prstGeom prst="roundRect">
            <a:avLst>
              <a:gd name="adj" fmla="val 18711"/>
            </a:avLst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DB9E14D-3226-47A3-2830-8B00373B40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10058999" y="7667806"/>
            <a:ext cx="1858553" cy="1858553"/>
          </a:xfrm>
          <a:prstGeom prst="roundRect">
            <a:avLst>
              <a:gd name="adj" fmla="val 18711"/>
            </a:avLst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6B85756-F999-6356-4C24-346A555F2D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12548698" y="7676557"/>
            <a:ext cx="1858553" cy="1858553"/>
          </a:xfrm>
          <a:prstGeom prst="roundRect">
            <a:avLst>
              <a:gd name="adj" fmla="val 18711"/>
            </a:avLst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504552D-DCD3-0B99-10E7-50ECC8623E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1" t="11474" r="28615" b="-424"/>
          <a:stretch>
            <a:fillRect/>
          </a:stretch>
        </p:blipFill>
        <p:spPr>
          <a:xfrm>
            <a:off x="15038397" y="7667805"/>
            <a:ext cx="1858553" cy="1858553"/>
          </a:xfrm>
          <a:prstGeom prst="roundRect">
            <a:avLst>
              <a:gd name="adj" fmla="val 18711"/>
            </a:avLst>
          </a:prstGeom>
        </p:spPr>
      </p:pic>
    </p:spTree>
    <p:extLst>
      <p:ext uri="{BB962C8B-B14F-4D97-AF65-F5344CB8AC3E}">
        <p14:creationId xmlns:p14="http://schemas.microsoft.com/office/powerpoint/2010/main" val="1742835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386279" y="0"/>
            <a:ext cx="10287000" cy="1028700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31877" y="31877"/>
              <a:ext cx="6286246" cy="6286246"/>
            </a:xfrm>
            <a:custGeom>
              <a:avLst/>
              <a:gdLst/>
              <a:ahLst/>
              <a:cxnLst/>
              <a:rect l="l" t="t" r="r" b="b"/>
              <a:pathLst>
                <a:path w="6286246" h="6286246">
                  <a:moveTo>
                    <a:pt x="3143123" y="0"/>
                  </a:moveTo>
                  <a:cubicBezTo>
                    <a:pt x="1407287" y="0"/>
                    <a:pt x="0" y="1407287"/>
                    <a:pt x="0" y="3143123"/>
                  </a:cubicBezTo>
                  <a:cubicBezTo>
                    <a:pt x="0" y="4878959"/>
                    <a:pt x="1407287" y="6286246"/>
                    <a:pt x="3143123" y="6286246"/>
                  </a:cubicBezTo>
                  <a:cubicBezTo>
                    <a:pt x="4878959" y="6286246"/>
                    <a:pt x="6286246" y="4878959"/>
                    <a:pt x="6286246" y="3143123"/>
                  </a:cubicBezTo>
                  <a:cubicBezTo>
                    <a:pt x="6286246" y="1407287"/>
                    <a:pt x="4878959" y="0"/>
                    <a:pt x="3143123" y="0"/>
                  </a:cubicBezTo>
                  <a:close/>
                  <a:moveTo>
                    <a:pt x="3143123" y="4701413"/>
                  </a:moveTo>
                  <a:cubicBezTo>
                    <a:pt x="2282444" y="4701413"/>
                    <a:pt x="1584833" y="4003675"/>
                    <a:pt x="1584833" y="3143123"/>
                  </a:cubicBezTo>
                  <a:cubicBezTo>
                    <a:pt x="1584833" y="2282571"/>
                    <a:pt x="2282444" y="1584833"/>
                    <a:pt x="3143123" y="1584833"/>
                  </a:cubicBezTo>
                  <a:cubicBezTo>
                    <a:pt x="4003802" y="1584833"/>
                    <a:pt x="4701413" y="2282444"/>
                    <a:pt x="4701413" y="3143123"/>
                  </a:cubicBezTo>
                  <a:cubicBezTo>
                    <a:pt x="4701413" y="4003802"/>
                    <a:pt x="4003802" y="4701413"/>
                    <a:pt x="3143123" y="4701413"/>
                  </a:cubicBezTo>
                  <a:close/>
                </a:path>
              </a:pathLst>
            </a:custGeom>
            <a:blipFill>
              <a:blip r:embed="rId2"/>
              <a:stretch>
                <a:fillRect l="-46112" r="-1648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695670" y="7983194"/>
            <a:ext cx="2424815" cy="668540"/>
            <a:chOff x="0" y="0"/>
            <a:chExt cx="638634" cy="1760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8634" cy="176076"/>
            </a:xfrm>
            <a:custGeom>
              <a:avLst/>
              <a:gdLst/>
              <a:ahLst/>
              <a:cxnLst/>
              <a:rect l="l" t="t" r="r" b="b"/>
              <a:pathLst>
                <a:path w="638634" h="176076">
                  <a:moveTo>
                    <a:pt x="19157" y="0"/>
                  </a:moveTo>
                  <a:lnTo>
                    <a:pt x="619478" y="0"/>
                  </a:lnTo>
                  <a:cubicBezTo>
                    <a:pt x="630058" y="0"/>
                    <a:pt x="638634" y="8577"/>
                    <a:pt x="638634" y="19157"/>
                  </a:cubicBezTo>
                  <a:lnTo>
                    <a:pt x="638634" y="156920"/>
                  </a:lnTo>
                  <a:cubicBezTo>
                    <a:pt x="638634" y="167500"/>
                    <a:pt x="630058" y="176076"/>
                    <a:pt x="619478" y="176076"/>
                  </a:cubicBezTo>
                  <a:lnTo>
                    <a:pt x="19157" y="176076"/>
                  </a:lnTo>
                  <a:cubicBezTo>
                    <a:pt x="14076" y="176076"/>
                    <a:pt x="9203" y="174058"/>
                    <a:pt x="5611" y="170465"/>
                  </a:cubicBezTo>
                  <a:cubicBezTo>
                    <a:pt x="2018" y="166873"/>
                    <a:pt x="0" y="162000"/>
                    <a:pt x="0" y="156920"/>
                  </a:cubicBezTo>
                  <a:lnTo>
                    <a:pt x="0" y="19157"/>
                  </a:lnTo>
                  <a:cubicBezTo>
                    <a:pt x="0" y="8577"/>
                    <a:pt x="8577" y="0"/>
                    <a:pt x="19157" y="0"/>
                  </a:cubicBezTo>
                  <a:close/>
                </a:path>
              </a:pathLst>
            </a:custGeom>
            <a:solidFill>
              <a:srgbClr val="4F8A8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638634" cy="214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ru-RU" sz="1899" b="1" dirty="0">
                  <a:solidFill>
                    <a:srgbClr val="EEEEEE"/>
                  </a:solidFill>
                  <a:latin typeface="Myriad Pro" panose="020B0503030403020204" pitchFamily="34" charset="0"/>
                  <a:ea typeface="Public Sans Bold"/>
                  <a:cs typeface="Public Sans Bold"/>
                  <a:sym typeface="Public Sans Bold"/>
                </a:rPr>
                <a:t>ПОДРОБНЕЕ</a:t>
              </a:r>
              <a:endParaRPr lang="en-US" sz="1899" b="1" dirty="0">
                <a:solidFill>
                  <a:srgbClr val="EEEEEE"/>
                </a:solidFill>
                <a:latin typeface="Myriad Pro" panose="020B0503030403020204" pitchFamily="34" charset="0"/>
                <a:ea typeface="Public Sans Bold"/>
                <a:cs typeface="Public Sans Bold"/>
                <a:sym typeface="Public Sans Bold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524860" y="6335276"/>
            <a:ext cx="2583846" cy="258384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F8A8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319"/>
                </a:lnSpc>
              </a:pPr>
              <a:endParaRPr lang="en-US" sz="3799" b="1" dirty="0">
                <a:solidFill>
                  <a:srgbClr val="FFFFFF"/>
                </a:solidFill>
                <a:latin typeface="Myriad Pro" panose="020B0503030403020204" pitchFamily="34" charset="0"/>
                <a:ea typeface="Public Sans Bold"/>
                <a:cs typeface="Public Sans Bold"/>
                <a:sym typeface="Public Sans Bold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5670" y="1326279"/>
            <a:ext cx="7448330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5500" b="1" dirty="0">
                <a:solidFill>
                  <a:srgbClr val="4F8A8B"/>
                </a:solidFill>
                <a:latin typeface="Myriad Pro" panose="020B0503030403020204" pitchFamily="34" charset="0"/>
                <a:ea typeface="Livvic Bold"/>
                <a:cs typeface="Livvic Bold"/>
                <a:sym typeface="Livvic Bold"/>
              </a:rPr>
              <a:t>Условия сотрудничества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95670" y="3213414"/>
            <a:ext cx="8819930" cy="1466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ru-RU" sz="2100" dirty="0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Укажите MOQ по категориям, возможность тестовых партий, сроки пошива и отгрузки, а также условия </a:t>
            </a:r>
            <a:r>
              <a:rPr lang="ru-RU" sz="2100" dirty="0" err="1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white-label</a:t>
            </a:r>
            <a:r>
              <a:rPr lang="ru-RU" sz="2100" dirty="0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, брендирования и использования собственных этикеток. Для наглядности используйте иконки, таблицы или схемы, чтобы ключевые условия сразу были понятны партнёрам.</a:t>
            </a:r>
            <a:endParaRPr lang="en-US" sz="2100" dirty="0">
              <a:solidFill>
                <a:srgbClr val="000000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95670" y="5495074"/>
            <a:ext cx="2389866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ru-RU" sz="5500" b="1" dirty="0">
                <a:solidFill>
                  <a:srgbClr val="FFC93C"/>
                </a:solidFill>
                <a:latin typeface="Myriad Pro" panose="020B0503030403020204" pitchFamily="34" charset="0"/>
                <a:ea typeface="Public Sans Bold"/>
                <a:cs typeface="Public Sans Bold"/>
                <a:sym typeface="Public Sans Bold"/>
              </a:rPr>
              <a:t>Сроки</a:t>
            </a:r>
            <a:endParaRPr lang="en-US" sz="5500" b="1" dirty="0">
              <a:solidFill>
                <a:srgbClr val="FFC93C"/>
              </a:solidFill>
              <a:latin typeface="Myriad Pro" panose="020B0503030403020204" pitchFamily="34" charset="0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273294" y="5495074"/>
            <a:ext cx="5394706" cy="925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ru-RU" sz="5500" b="1" dirty="0">
                <a:solidFill>
                  <a:srgbClr val="FFC93C"/>
                </a:solidFill>
                <a:latin typeface="Myriad Pro" panose="020B0503030403020204" pitchFamily="34" charset="0"/>
                <a:ea typeface="Public Sans Bold"/>
                <a:cs typeface="Public Sans Bold"/>
                <a:sym typeface="Public Sans Bold"/>
              </a:rPr>
              <a:t>Возможности</a:t>
            </a:r>
            <a:endParaRPr lang="en-US" sz="5500" b="1" dirty="0">
              <a:solidFill>
                <a:srgbClr val="FFC93C"/>
              </a:solidFill>
              <a:latin typeface="Myriad Pro" panose="020B0503030403020204" pitchFamily="34" charset="0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95670" y="6650976"/>
            <a:ext cx="2523362" cy="79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ru-RU" sz="2300" dirty="0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Укажите сроки пошива и отгрузки</a:t>
            </a:r>
            <a:endParaRPr lang="en-US" sz="2300" dirty="0">
              <a:solidFill>
                <a:srgbClr val="000000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273294" y="6650976"/>
            <a:ext cx="2946266" cy="79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ru-RU" sz="2300" dirty="0">
                <a:solidFill>
                  <a:srgbClr val="000000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Укажите какие возможности есть</a:t>
            </a:r>
            <a:endParaRPr lang="en-US" sz="2300" dirty="0">
              <a:solidFill>
                <a:srgbClr val="000000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45125" y="691405"/>
            <a:ext cx="8939108" cy="8904189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-20118" r="-2930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C93C"/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1567526" y="4025887"/>
            <a:ext cx="2383689" cy="0"/>
          </a:xfrm>
          <a:prstGeom prst="line">
            <a:avLst/>
          </a:prstGeom>
          <a:ln w="133350" cap="flat">
            <a:solidFill>
              <a:srgbClr val="FFC93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0700784" y="6685597"/>
            <a:ext cx="2194873" cy="219487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93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67526" y="1640268"/>
            <a:ext cx="8308399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43"/>
              </a:lnSpc>
            </a:pPr>
            <a:r>
              <a:rPr lang="ru-RU" sz="7863" b="1" dirty="0">
                <a:solidFill>
                  <a:srgbClr val="FFC93C"/>
                </a:solidFill>
                <a:latin typeface="Myriad Pro" panose="020B0503030403020204" pitchFamily="34" charset="0"/>
                <a:ea typeface="Livvic Bold"/>
                <a:cs typeface="Livvic Bold"/>
                <a:sym typeface="Livvic Bold"/>
              </a:rPr>
              <a:t>КОНТАКТНАЯ ИНФОРМАЦИЯ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67526" y="4606912"/>
            <a:ext cx="2740876" cy="507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ru-RU" sz="2899" b="1" dirty="0">
                <a:solidFill>
                  <a:srgbClr val="F4F4F4"/>
                </a:solidFill>
                <a:latin typeface="Myriad Pro" panose="020B0503030403020204" pitchFamily="34" charset="0"/>
                <a:ea typeface="Public Sans Bold"/>
                <a:cs typeface="Public Sans Bold"/>
                <a:sym typeface="Public Sans Bold"/>
              </a:rPr>
              <a:t>Напишите нам:</a:t>
            </a:r>
            <a:endParaRPr lang="en-US" sz="2899" b="1" dirty="0">
              <a:solidFill>
                <a:srgbClr val="F4F4F4"/>
              </a:solidFill>
              <a:latin typeface="Myriad Pro" panose="020B0503030403020204" pitchFamily="34" charset="0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67526" y="5138258"/>
            <a:ext cx="4693501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F4F4F4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hello@yourcompany.com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67526" y="5807062"/>
            <a:ext cx="3645751" cy="507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ru-RU" sz="2899" b="1" dirty="0">
                <a:solidFill>
                  <a:srgbClr val="F4F4F4"/>
                </a:solidFill>
                <a:latin typeface="Myriad Pro" panose="020B0503030403020204" pitchFamily="34" charset="0"/>
                <a:ea typeface="Public Sans Bold"/>
                <a:cs typeface="Public Sans Bold"/>
                <a:sym typeface="Public Sans Bold"/>
              </a:rPr>
              <a:t>Позвоните нам:</a:t>
            </a:r>
            <a:endParaRPr lang="en-US" sz="2899" b="1" dirty="0">
              <a:solidFill>
                <a:srgbClr val="F4F4F4"/>
              </a:solidFill>
              <a:latin typeface="Myriad Pro" panose="020B0503030403020204" pitchFamily="34" charset="0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67526" y="6338408"/>
            <a:ext cx="4693501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ru-RU" sz="2499" dirty="0">
                <a:solidFill>
                  <a:srgbClr val="F4F4F4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+996 999 999 999</a:t>
            </a:r>
            <a:endParaRPr lang="en-US" sz="2499" dirty="0">
              <a:solidFill>
                <a:srgbClr val="F4F4F4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67526" y="7007212"/>
            <a:ext cx="3860064" cy="507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ru-RU" sz="2899" b="1" dirty="0">
                <a:solidFill>
                  <a:srgbClr val="F4F4F4"/>
                </a:solidFill>
                <a:latin typeface="Myriad Pro" panose="020B0503030403020204" pitchFamily="34" charset="0"/>
                <a:ea typeface="Public Sans Bold"/>
                <a:cs typeface="Public Sans Bold"/>
                <a:sym typeface="Public Sans Bold"/>
              </a:rPr>
              <a:t>Посетите наш сайт:</a:t>
            </a:r>
            <a:endParaRPr lang="en-US" sz="2899" b="1" dirty="0">
              <a:solidFill>
                <a:srgbClr val="F4F4F4"/>
              </a:solidFill>
              <a:latin typeface="Myriad Pro" panose="020B0503030403020204" pitchFamily="34" charset="0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67526" y="7538558"/>
            <a:ext cx="4693501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F4F4F4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www.yourcompany.com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C971D5-D42A-A9F8-19E4-8B003A5F0E0B}"/>
              </a:ext>
            </a:extLst>
          </p:cNvPr>
          <p:cNvSpPr txBox="1"/>
          <p:nvPr/>
        </p:nvSpPr>
        <p:spPr>
          <a:xfrm>
            <a:off x="1567526" y="8738708"/>
            <a:ext cx="4693501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ru-RU" sz="2499" dirty="0">
                <a:solidFill>
                  <a:srgbClr val="F4F4F4"/>
                </a:solidFill>
                <a:latin typeface="Myriad Pro" panose="020B0503030403020204" pitchFamily="34" charset="0"/>
                <a:ea typeface="Public Sans"/>
                <a:cs typeface="Public Sans"/>
                <a:sym typeface="Public Sans"/>
              </a:rPr>
              <a:t>ФИО, должность</a:t>
            </a:r>
            <a:endParaRPr lang="en-US" sz="2499" dirty="0">
              <a:solidFill>
                <a:srgbClr val="F4F4F4"/>
              </a:solidFill>
              <a:latin typeface="Myriad Pro" panose="020B0503030403020204" pitchFamily="34" charset="0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595</Words>
  <Application>Microsoft Office PowerPoint</Application>
  <PresentationFormat>Произвольный</PresentationFormat>
  <Paragraphs>65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Myriad Pro Light</vt:lpstr>
      <vt:lpstr>Arial</vt:lpstr>
      <vt:lpstr>Calibri</vt:lpstr>
      <vt:lpstr>Myriad Pro Black</vt:lpstr>
      <vt:lpstr>Myriad Pro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Modern Finance Company Profile Presentation</dc:title>
  <dc:creator>Кутман Усенов</dc:creator>
  <cp:lastModifiedBy>Кутман Усенов</cp:lastModifiedBy>
  <cp:revision>3</cp:revision>
  <dcterms:created xsi:type="dcterms:W3CDTF">2006-08-16T00:00:00Z</dcterms:created>
  <dcterms:modified xsi:type="dcterms:W3CDTF">2025-09-23T23:34:18Z</dcterms:modified>
  <dc:identifier>DAGywApqN8U</dc:identifier>
</cp:coreProperties>
</file>