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78" r:id="rId4"/>
    <p:sldId id="259" r:id="rId5"/>
    <p:sldId id="281" r:id="rId6"/>
    <p:sldId id="267" r:id="rId7"/>
    <p:sldId id="262" r:id="rId8"/>
    <p:sldId id="258" r:id="rId9"/>
    <p:sldId id="280" r:id="rId10"/>
  </p:sldIdLst>
  <p:sldSz cx="18288000" cy="10287000"/>
  <p:notesSz cx="6858000" cy="9144000"/>
  <p:embeddedFontLst>
    <p:embeddedFont>
      <p:font typeface="Myriad Pro" panose="020B0503030403020204" pitchFamily="34" charset="0"/>
      <p:regular r:id="rId12"/>
      <p:bold r:id="rId13"/>
      <p:italic r:id="rId14"/>
      <p:boldItalic r:id="rId15"/>
    </p:embeddedFont>
    <p:embeddedFont>
      <p:font typeface="Myriad Pro Black" panose="020B0803030403020204" pitchFamily="34" charset="0"/>
      <p:bold r:id="rId16"/>
      <p:boldItalic r:id="rId17"/>
    </p:embeddedFont>
    <p:embeddedFont>
      <p:font typeface="Myriad Pro Light" panose="020B0403030403020204" pitchFamily="34" charset="0"/>
      <p:regular r:id="rId18"/>
      <p:bold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A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043B5-B8BB-403C-9745-1189C6F28BAD}" type="datetimeFigureOut">
              <a:rPr lang="ru-RU" smtClean="0"/>
              <a:t>28.09.2025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73C3F-28BB-4104-A3BA-4F1CBA179F5F}" type="slidenum">
              <a:rPr lang="ru-RU" smtClean="0"/>
              <a:t>‹#›</a:t>
            </a:fld>
            <a:endParaRPr lang="ru-RU"/>
          </a:p>
        </p:txBody>
      </p:sp>
    </p:spTree>
    <p:extLst>
      <p:ext uri="{BB962C8B-B14F-4D97-AF65-F5344CB8AC3E}">
        <p14:creationId xmlns:p14="http://schemas.microsoft.com/office/powerpoint/2010/main" val="276259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3273C3F-28BB-4104-A3BA-4F1CBA179F5F}" type="slidenum">
              <a:rPr lang="ru-RU" smtClean="0"/>
              <a:t>2</a:t>
            </a:fld>
            <a:endParaRPr lang="ru-RU"/>
          </a:p>
        </p:txBody>
      </p:sp>
    </p:spTree>
    <p:extLst>
      <p:ext uri="{BB962C8B-B14F-4D97-AF65-F5344CB8AC3E}">
        <p14:creationId xmlns:p14="http://schemas.microsoft.com/office/powerpoint/2010/main" val="3166914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fi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небо, детская площадка, облако, на открытом воздухе&#10;&#10;Содержимое, созданное искусственным интеллектом, может быть неверным.">
            <a:extLst>
              <a:ext uri="{FF2B5EF4-FFF2-40B4-BE49-F238E27FC236}">
                <a16:creationId xmlns:a16="http://schemas.microsoft.com/office/drawing/2014/main" id="{3BE91692-43F1-627F-4BAD-C9651E1B0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2"/>
          <p:cNvGrpSpPr/>
          <p:nvPr/>
        </p:nvGrpSpPr>
        <p:grpSpPr>
          <a:xfrm>
            <a:off x="16603890" y="187496"/>
            <a:ext cx="2749683" cy="274968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5" name="Freeform 5"/>
          <p:cNvSpPr/>
          <p:nvPr/>
        </p:nvSpPr>
        <p:spPr>
          <a:xfrm>
            <a:off x="14573864" y="342900"/>
            <a:ext cx="5172316" cy="3311892"/>
          </a:xfrm>
          <a:custGeom>
            <a:avLst/>
            <a:gdLst/>
            <a:ahLst/>
            <a:cxnLst/>
            <a:rect l="l" t="t" r="r" b="b"/>
            <a:pathLst>
              <a:path w="13562746" h="6035422">
                <a:moveTo>
                  <a:pt x="0" y="0"/>
                </a:moveTo>
                <a:lnTo>
                  <a:pt x="13562747" y="0"/>
                </a:lnTo>
                <a:lnTo>
                  <a:pt x="13562747" y="6035422"/>
                </a:lnTo>
                <a:lnTo>
                  <a:pt x="0" y="6035422"/>
                </a:lnTo>
                <a:lnTo>
                  <a:pt x="0" y="0"/>
                </a:lnTo>
                <a:close/>
              </a:path>
            </a:pathLst>
          </a:custGeom>
          <a:blipFill>
            <a:blip r:embed="rId3"/>
            <a:stretch>
              <a:fillRect r="-43890"/>
            </a:stretch>
          </a:blipFill>
        </p:spPr>
      </p:sp>
      <p:sp>
        <p:nvSpPr>
          <p:cNvPr id="13" name="TextBox 13"/>
          <p:cNvSpPr txBox="1"/>
          <p:nvPr/>
        </p:nvSpPr>
        <p:spPr>
          <a:xfrm>
            <a:off x="1425523" y="3440081"/>
            <a:ext cx="8190627" cy="2099293"/>
          </a:xfrm>
          <a:prstGeom prst="rect">
            <a:avLst/>
          </a:prstGeom>
        </p:spPr>
        <p:txBody>
          <a:bodyPr wrap="square" lIns="0" tIns="0" rIns="0" bIns="0" rtlCol="0" anchor="t">
            <a:spAutoFit/>
          </a:bodyPr>
          <a:lstStyle/>
          <a:p>
            <a:pPr algn="l">
              <a:lnSpc>
                <a:spcPts val="8000"/>
              </a:lnSpc>
              <a:spcBef>
                <a:spcPct val="0"/>
              </a:spcBef>
            </a:pPr>
            <a:r>
              <a:rPr lang="en-US" sz="8934" b="1" dirty="0">
                <a:solidFill>
                  <a:srgbClr val="012ABD"/>
                </a:solidFill>
                <a:latin typeface="Myriad Pro" panose="020B0503030403020204" pitchFamily="34" charset="0"/>
                <a:ea typeface="Poppins Bold"/>
                <a:cs typeface="Poppins Bold"/>
                <a:sym typeface="Poppins Bold"/>
              </a:rPr>
              <a:t>PRESENTATION </a:t>
            </a:r>
            <a:r>
              <a:rPr lang="en-US" sz="8934" dirty="0">
                <a:solidFill>
                  <a:srgbClr val="012ABD"/>
                </a:solidFill>
                <a:latin typeface="Myriad Pro" panose="020B0503030403020204" pitchFamily="34" charset="0"/>
                <a:ea typeface="Poppins Bold"/>
                <a:cs typeface="Poppins Bold"/>
                <a:sym typeface="Poppins Bold"/>
              </a:rPr>
              <a:t>TITLE</a:t>
            </a:r>
            <a:endParaRPr lang="ru-RU" sz="8934" dirty="0">
              <a:solidFill>
                <a:srgbClr val="012ABD"/>
              </a:solidFill>
              <a:latin typeface="Myriad Pro" panose="020B0503030403020204" pitchFamily="34" charset="0"/>
              <a:ea typeface="Poppins Bold"/>
              <a:cs typeface="Poppins Bold"/>
              <a:sym typeface="Poppins Bold"/>
            </a:endParaRPr>
          </a:p>
        </p:txBody>
      </p:sp>
      <p:sp>
        <p:nvSpPr>
          <p:cNvPr id="15" name="TextBox 15"/>
          <p:cNvSpPr txBox="1"/>
          <p:nvPr/>
        </p:nvSpPr>
        <p:spPr>
          <a:xfrm>
            <a:off x="1425523" y="8810793"/>
            <a:ext cx="4453943" cy="324320"/>
          </a:xfrm>
          <a:prstGeom prst="rect">
            <a:avLst/>
          </a:prstGeom>
        </p:spPr>
        <p:txBody>
          <a:bodyPr lIns="0" tIns="0" rIns="0" bIns="0" rtlCol="0" anchor="t">
            <a:spAutoFit/>
          </a:bodyPr>
          <a:lstStyle/>
          <a:p>
            <a:pPr algn="l">
              <a:lnSpc>
                <a:spcPts val="2659"/>
              </a:lnSpc>
            </a:pPr>
            <a:r>
              <a:rPr lang="en-US" sz="1899" dirty="0">
                <a:solidFill>
                  <a:srgbClr val="012ABD"/>
                </a:solidFill>
                <a:latin typeface="Myriad Pro" panose="020B0503030403020204" pitchFamily="34" charset="0"/>
                <a:ea typeface="Poppins"/>
                <a:cs typeface="Poppins"/>
                <a:sym typeface="Poppins"/>
              </a:rPr>
              <a:t>WWW.YOURCOMPANY.COM</a:t>
            </a:r>
          </a:p>
        </p:txBody>
      </p:sp>
      <p:sp>
        <p:nvSpPr>
          <p:cNvPr id="18" name="TextBox 12">
            <a:extLst>
              <a:ext uri="{FF2B5EF4-FFF2-40B4-BE49-F238E27FC236}">
                <a16:creationId xmlns:a16="http://schemas.microsoft.com/office/drawing/2014/main" id="{A1792C0F-E28E-69B8-21B8-1568BD8B8B93}"/>
              </a:ext>
            </a:extLst>
          </p:cNvPr>
          <p:cNvSpPr txBox="1"/>
          <p:nvPr/>
        </p:nvSpPr>
        <p:spPr>
          <a:xfrm>
            <a:off x="1425523" y="5519417"/>
            <a:ext cx="7870877" cy="1320233"/>
          </a:xfrm>
          <a:prstGeom prst="rect">
            <a:avLst/>
          </a:prstGeom>
        </p:spPr>
        <p:txBody>
          <a:bodyPr wrap="square" lIns="0" tIns="0" rIns="0" bIns="0" rtlCol="0" anchor="t">
            <a:spAutoFit/>
          </a:bodyPr>
          <a:lstStyle/>
          <a:p>
            <a:pPr algn="l">
              <a:lnSpc>
                <a:spcPts val="3499"/>
              </a:lnSpc>
              <a:spcBef>
                <a:spcPct val="0"/>
              </a:spcBef>
            </a:pPr>
            <a:r>
              <a:rPr lang="en-US" sz="2499" dirty="0">
                <a:solidFill>
                  <a:srgbClr val="012ABD"/>
                </a:solidFill>
                <a:latin typeface="Myriad Pro Light" panose="020B0403030403020204" pitchFamily="34" charset="0"/>
                <a:ea typeface="Poppins"/>
                <a:cs typeface="Poppins"/>
                <a:sym typeface="Poppins"/>
              </a:rPr>
              <a:t>[Company Name, Country/Region]</a:t>
            </a:r>
            <a:endParaRPr lang="ru-RU" sz="2499" dirty="0">
              <a:solidFill>
                <a:srgbClr val="012ABD"/>
              </a:solidFill>
              <a:latin typeface="Myriad Pro Light" panose="020B0403030403020204" pitchFamily="34" charset="0"/>
              <a:ea typeface="Poppins"/>
              <a:cs typeface="Poppins"/>
              <a:sym typeface="Poppins"/>
            </a:endParaRPr>
          </a:p>
          <a:p>
            <a:pPr algn="l">
              <a:lnSpc>
                <a:spcPts val="3499"/>
              </a:lnSpc>
              <a:spcBef>
                <a:spcPct val="0"/>
              </a:spcBef>
            </a:pPr>
            <a:r>
              <a:rPr lang="en-US" sz="2499" dirty="0">
                <a:solidFill>
                  <a:srgbClr val="012ABD"/>
                </a:solidFill>
                <a:latin typeface="Myriad Pro Light" panose="020B0403030403020204" pitchFamily="34" charset="0"/>
                <a:ea typeface="Poppins"/>
                <a:cs typeface="Poppins"/>
                <a:sym typeface="Poppins"/>
              </a:rPr>
              <a:t>[Slogan: Unique Impressions from Kyrgyzstan]</a:t>
            </a:r>
            <a:endParaRPr lang="ru-RU" sz="2499" dirty="0">
              <a:solidFill>
                <a:srgbClr val="012ABD"/>
              </a:solidFill>
              <a:latin typeface="Myriad Pro Light" panose="020B0403030403020204" pitchFamily="34" charset="0"/>
              <a:ea typeface="Poppins"/>
              <a:cs typeface="Poppins"/>
              <a:sym typeface="Poppins"/>
            </a:endParaRPr>
          </a:p>
          <a:p>
            <a:pPr algn="l">
              <a:lnSpc>
                <a:spcPts val="3499"/>
              </a:lnSpc>
              <a:spcBef>
                <a:spcPct val="0"/>
              </a:spcBef>
            </a:pPr>
            <a:r>
              <a:rPr lang="en-US" sz="2499" dirty="0">
                <a:solidFill>
                  <a:srgbClr val="012ABD"/>
                </a:solidFill>
                <a:latin typeface="Myriad Pro Light" panose="020B0403030403020204" pitchFamily="34" charset="0"/>
                <a:ea typeface="Poppins"/>
                <a:cs typeface="Poppins"/>
                <a:sym typeface="Poppins"/>
              </a:rPr>
              <a:t>[Contact Person: Full Name, Position]</a:t>
            </a:r>
            <a:endParaRPr lang="ru-RU" sz="2499" dirty="0">
              <a:solidFill>
                <a:srgbClr val="012ABD"/>
              </a:solidFill>
              <a:latin typeface="Myriad Pro Light" panose="020B0403030403020204" pitchFamily="34" charset="0"/>
              <a:ea typeface="Poppins"/>
              <a:cs typeface="Poppins"/>
              <a:sym typeface="Poppins"/>
            </a:endParaRPr>
          </a:p>
        </p:txBody>
      </p:sp>
      <p:grpSp>
        <p:nvGrpSpPr>
          <p:cNvPr id="6" name="Группа 5">
            <a:extLst>
              <a:ext uri="{FF2B5EF4-FFF2-40B4-BE49-F238E27FC236}">
                <a16:creationId xmlns:a16="http://schemas.microsoft.com/office/drawing/2014/main" id="{2A628D8E-C992-BE19-F76C-401850360793}"/>
              </a:ext>
            </a:extLst>
          </p:cNvPr>
          <p:cNvGrpSpPr/>
          <p:nvPr/>
        </p:nvGrpSpPr>
        <p:grpSpPr>
          <a:xfrm>
            <a:off x="1461809" y="467196"/>
            <a:ext cx="2590800" cy="1121727"/>
            <a:chOff x="4343400" y="745173"/>
            <a:chExt cx="3290132" cy="1347200"/>
          </a:xfrm>
        </p:grpSpPr>
        <p:sp>
          <p:nvSpPr>
            <p:cNvPr id="8" name="Прямоугольник: скругленные углы 7">
              <a:extLst>
                <a:ext uri="{FF2B5EF4-FFF2-40B4-BE49-F238E27FC236}">
                  <a16:creationId xmlns:a16="http://schemas.microsoft.com/office/drawing/2014/main" id="{308A24E7-AE1B-9561-9B89-86D5716612F1}"/>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21">
              <a:extLst>
                <a:ext uri="{FF2B5EF4-FFF2-40B4-BE49-F238E27FC236}">
                  <a16:creationId xmlns:a16="http://schemas.microsoft.com/office/drawing/2014/main" id="{9C92F412-36D4-8FDE-3C75-389C78A48C95}"/>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A74"/>
        </a:solidFill>
        <a:effectLst/>
      </p:bgPr>
    </p:bg>
    <p:spTree>
      <p:nvGrpSpPr>
        <p:cNvPr id="1" name=""/>
        <p:cNvGrpSpPr/>
        <p:nvPr/>
      </p:nvGrpSpPr>
      <p:grpSpPr>
        <a:xfrm>
          <a:off x="0" y="0"/>
          <a:ext cx="0" cy="0"/>
          <a:chOff x="0" y="0"/>
          <a:chExt cx="0" cy="0"/>
        </a:xfrm>
      </p:grpSpPr>
      <p:grpSp>
        <p:nvGrpSpPr>
          <p:cNvPr id="23" name="Group 6">
            <a:extLst>
              <a:ext uri="{FF2B5EF4-FFF2-40B4-BE49-F238E27FC236}">
                <a16:creationId xmlns:a16="http://schemas.microsoft.com/office/drawing/2014/main" id="{06E43D17-AE7F-E00A-7AA5-DA8E7805D30E}"/>
              </a:ext>
            </a:extLst>
          </p:cNvPr>
          <p:cNvGrpSpPr/>
          <p:nvPr/>
        </p:nvGrpSpPr>
        <p:grpSpPr>
          <a:xfrm>
            <a:off x="5974886" y="7743004"/>
            <a:ext cx="835597" cy="835597"/>
            <a:chOff x="0" y="0"/>
            <a:chExt cx="812800" cy="812800"/>
          </a:xfrm>
        </p:grpSpPr>
        <p:sp>
          <p:nvSpPr>
            <p:cNvPr id="39" name="Freeform 7">
              <a:extLst>
                <a:ext uri="{FF2B5EF4-FFF2-40B4-BE49-F238E27FC236}">
                  <a16:creationId xmlns:a16="http://schemas.microsoft.com/office/drawing/2014/main" id="{4C161B21-5B2B-CC34-E7C0-EFDAAF2F64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0" name="TextBox 8">
              <a:extLst>
                <a:ext uri="{FF2B5EF4-FFF2-40B4-BE49-F238E27FC236}">
                  <a16:creationId xmlns:a16="http://schemas.microsoft.com/office/drawing/2014/main" id="{2D2BE52E-4D44-EBD2-B9DA-E3CFDFF33A8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dirty="0"/>
            </a:p>
          </p:txBody>
        </p:sp>
      </p:grpSp>
      <p:grpSp>
        <p:nvGrpSpPr>
          <p:cNvPr id="24" name="Group 6">
            <a:extLst>
              <a:ext uri="{FF2B5EF4-FFF2-40B4-BE49-F238E27FC236}">
                <a16:creationId xmlns:a16="http://schemas.microsoft.com/office/drawing/2014/main" id="{722EC75B-F034-E96B-0ABE-923FC660A120}"/>
              </a:ext>
            </a:extLst>
          </p:cNvPr>
          <p:cNvGrpSpPr/>
          <p:nvPr/>
        </p:nvGrpSpPr>
        <p:grpSpPr>
          <a:xfrm>
            <a:off x="4904684" y="1527630"/>
            <a:ext cx="1905799" cy="1905799"/>
            <a:chOff x="0" y="0"/>
            <a:chExt cx="812800" cy="812800"/>
          </a:xfrm>
        </p:grpSpPr>
        <p:sp>
          <p:nvSpPr>
            <p:cNvPr id="37" name="Freeform 7">
              <a:extLst>
                <a:ext uri="{FF2B5EF4-FFF2-40B4-BE49-F238E27FC236}">
                  <a16:creationId xmlns:a16="http://schemas.microsoft.com/office/drawing/2014/main" id="{B4AA7C13-E854-6CD0-A1EF-66AC1BDB01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8" name="TextBox 8">
              <a:extLst>
                <a:ext uri="{FF2B5EF4-FFF2-40B4-BE49-F238E27FC236}">
                  <a16:creationId xmlns:a16="http://schemas.microsoft.com/office/drawing/2014/main" id="{051B5B0C-6139-6D00-0D0F-975DD08760B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6">
            <a:extLst>
              <a:ext uri="{FF2B5EF4-FFF2-40B4-BE49-F238E27FC236}">
                <a16:creationId xmlns:a16="http://schemas.microsoft.com/office/drawing/2014/main" id="{745AD89E-D6B3-C279-F2BA-DA9721F69BA6}"/>
              </a:ext>
            </a:extLst>
          </p:cNvPr>
          <p:cNvGrpSpPr/>
          <p:nvPr/>
        </p:nvGrpSpPr>
        <p:grpSpPr>
          <a:xfrm>
            <a:off x="381000" y="8249428"/>
            <a:ext cx="640075" cy="640075"/>
            <a:chOff x="0" y="0"/>
            <a:chExt cx="812800" cy="812800"/>
          </a:xfrm>
        </p:grpSpPr>
        <p:sp>
          <p:nvSpPr>
            <p:cNvPr id="35" name="Freeform 7">
              <a:extLst>
                <a:ext uri="{FF2B5EF4-FFF2-40B4-BE49-F238E27FC236}">
                  <a16:creationId xmlns:a16="http://schemas.microsoft.com/office/drawing/2014/main" id="{FDB895ED-8442-8FE1-AEC6-3B922BE0A6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6" name="TextBox 8">
              <a:extLst>
                <a:ext uri="{FF2B5EF4-FFF2-40B4-BE49-F238E27FC236}">
                  <a16:creationId xmlns:a16="http://schemas.microsoft.com/office/drawing/2014/main" id="{4589C3D9-4412-5956-8A9E-703BD359DFB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6">
            <a:extLst>
              <a:ext uri="{FF2B5EF4-FFF2-40B4-BE49-F238E27FC236}">
                <a16:creationId xmlns:a16="http://schemas.microsoft.com/office/drawing/2014/main" id="{44675177-CC3D-0C59-9780-731F16DD0AA7}"/>
              </a:ext>
            </a:extLst>
          </p:cNvPr>
          <p:cNvGrpSpPr/>
          <p:nvPr/>
        </p:nvGrpSpPr>
        <p:grpSpPr>
          <a:xfrm>
            <a:off x="873452" y="7689202"/>
            <a:ext cx="369303" cy="369303"/>
            <a:chOff x="0" y="0"/>
            <a:chExt cx="812800" cy="812800"/>
          </a:xfrm>
        </p:grpSpPr>
        <p:sp>
          <p:nvSpPr>
            <p:cNvPr id="33" name="Freeform 7">
              <a:extLst>
                <a:ext uri="{FF2B5EF4-FFF2-40B4-BE49-F238E27FC236}">
                  <a16:creationId xmlns:a16="http://schemas.microsoft.com/office/drawing/2014/main" id="{784B3DA5-D46E-BE68-97B4-DFB474325E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4" name="TextBox 8">
              <a:extLst>
                <a:ext uri="{FF2B5EF4-FFF2-40B4-BE49-F238E27FC236}">
                  <a16:creationId xmlns:a16="http://schemas.microsoft.com/office/drawing/2014/main" id="{57116945-AD9A-8F68-1F11-011F3F4430CB}"/>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7" name="Group 6">
            <a:extLst>
              <a:ext uri="{FF2B5EF4-FFF2-40B4-BE49-F238E27FC236}">
                <a16:creationId xmlns:a16="http://schemas.microsoft.com/office/drawing/2014/main" id="{BB9F0EF0-1079-DD15-89B8-9F8633D34FD0}"/>
              </a:ext>
            </a:extLst>
          </p:cNvPr>
          <p:cNvGrpSpPr/>
          <p:nvPr/>
        </p:nvGrpSpPr>
        <p:grpSpPr>
          <a:xfrm>
            <a:off x="1058103" y="8889503"/>
            <a:ext cx="369303" cy="369303"/>
            <a:chOff x="0" y="0"/>
            <a:chExt cx="812800" cy="812800"/>
          </a:xfrm>
        </p:grpSpPr>
        <p:sp>
          <p:nvSpPr>
            <p:cNvPr id="31" name="Freeform 7">
              <a:extLst>
                <a:ext uri="{FF2B5EF4-FFF2-40B4-BE49-F238E27FC236}">
                  <a16:creationId xmlns:a16="http://schemas.microsoft.com/office/drawing/2014/main" id="{9AFF6C35-9BEF-C04D-F064-58EF39D49A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2" name="TextBox 8">
              <a:extLst>
                <a:ext uri="{FF2B5EF4-FFF2-40B4-BE49-F238E27FC236}">
                  <a16:creationId xmlns:a16="http://schemas.microsoft.com/office/drawing/2014/main" id="{37650289-29B5-27CD-1EF8-120AF2896DB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a16="http://schemas.microsoft.com/office/drawing/2014/main" id="{53BB84CD-549C-14CD-A138-97F958B27D8B}"/>
              </a:ext>
            </a:extLst>
          </p:cNvPr>
          <p:cNvGrpSpPr/>
          <p:nvPr/>
        </p:nvGrpSpPr>
        <p:grpSpPr>
          <a:xfrm>
            <a:off x="1631857" y="7406714"/>
            <a:ext cx="282488" cy="282488"/>
            <a:chOff x="0" y="0"/>
            <a:chExt cx="812800" cy="812800"/>
          </a:xfrm>
        </p:grpSpPr>
        <p:sp>
          <p:nvSpPr>
            <p:cNvPr id="29" name="Freeform 7">
              <a:extLst>
                <a:ext uri="{FF2B5EF4-FFF2-40B4-BE49-F238E27FC236}">
                  <a16:creationId xmlns:a16="http://schemas.microsoft.com/office/drawing/2014/main" id="{972CCE86-2E48-672E-F175-CD7FB25958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0" name="TextBox 8">
              <a:extLst>
                <a:ext uri="{FF2B5EF4-FFF2-40B4-BE49-F238E27FC236}">
                  <a16:creationId xmlns:a16="http://schemas.microsoft.com/office/drawing/2014/main" id="{67EC6617-103F-986A-D580-2D6014E14E6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48930" y="560745"/>
            <a:ext cx="6781373" cy="738664"/>
          </a:xfrm>
          <a:prstGeom prst="rect">
            <a:avLst/>
          </a:prstGeom>
        </p:spPr>
        <p:txBody>
          <a:bodyPr wrap="square" lIns="0" tIns="0" rIns="0" bIns="0" rtlCol="0" anchor="t">
            <a:spAutoFit/>
          </a:bodyPr>
          <a:lstStyle/>
          <a:p>
            <a:pPr algn="l"/>
            <a:r>
              <a:rPr lang="en-US" sz="4800" b="1" dirty="0">
                <a:solidFill>
                  <a:srgbClr val="FFC000"/>
                </a:solidFill>
                <a:latin typeface="Myriad Pro" panose="020B0503030403020204" pitchFamily="34" charset="0"/>
                <a:ea typeface="Poppins Bold"/>
                <a:cs typeface="Poppins Bold"/>
                <a:sym typeface="Poppins Bold"/>
              </a:rPr>
              <a:t>ABOUT</a:t>
            </a:r>
            <a:endParaRPr lang="ru-RU" sz="4800" b="1" dirty="0">
              <a:solidFill>
                <a:srgbClr val="FFC000"/>
              </a:solidFill>
              <a:latin typeface="Myriad Pro" panose="020B0503030403020204" pitchFamily="34" charset="0"/>
              <a:ea typeface="Poppins Bold"/>
              <a:cs typeface="Poppins Bold"/>
              <a:sym typeface="Poppins Bold"/>
            </a:endParaRPr>
          </a:p>
        </p:txBody>
      </p:sp>
      <p:sp>
        <p:nvSpPr>
          <p:cNvPr id="14" name="TextBox 14"/>
          <p:cNvSpPr txBox="1"/>
          <p:nvPr/>
        </p:nvSpPr>
        <p:spPr>
          <a:xfrm>
            <a:off x="8534400" y="2872110"/>
            <a:ext cx="8073833" cy="1590885"/>
          </a:xfrm>
          <a:prstGeom prst="rect">
            <a:avLst/>
          </a:prstGeom>
        </p:spPr>
        <p:txBody>
          <a:bodyPr wrap="square" lIns="0" tIns="0" rIns="0" bIns="0" rtlCol="0" anchor="t">
            <a:spAutoFit/>
          </a:bodyPr>
          <a:lstStyle/>
          <a:p>
            <a:pPr algn="just">
              <a:lnSpc>
                <a:spcPts val="2520"/>
              </a:lnSpc>
              <a:spcBef>
                <a:spcPct val="0"/>
              </a:spcBef>
            </a:pPr>
            <a:r>
              <a:rPr lang="en-US" sz="2400" b="1" dirty="0">
                <a:solidFill>
                  <a:srgbClr val="FFC000"/>
                </a:solidFill>
                <a:latin typeface="Myriad Pro Black" panose="020B0803030403020204" pitchFamily="34" charset="0"/>
              </a:rPr>
              <a:t>AGENCY HISTORY &amp; EXPERIENCE</a:t>
            </a:r>
          </a:p>
          <a:p>
            <a:pPr algn="just">
              <a:lnSpc>
                <a:spcPts val="2520"/>
              </a:lnSpc>
              <a:spcBef>
                <a:spcPct val="0"/>
              </a:spcBef>
            </a:pPr>
            <a:r>
              <a:rPr lang="en-US" sz="2400" dirty="0">
                <a:solidFill>
                  <a:srgbClr val="FFFFFF"/>
                </a:solidFill>
                <a:latin typeface="Myriad Pro" panose="020B0503030403020204" pitchFamily="34" charset="0"/>
                <a:ea typeface="Poppins"/>
                <a:cs typeface="Poppins"/>
                <a:sym typeface="Poppins"/>
              </a:rPr>
              <a:t>We are a team of professionals with many years of experience in the tourism industry. Our agency was founded to showcase the unique beauty of Kyrgyzstan to the world and to provide every traveler with unforgettable experiences.</a:t>
            </a:r>
            <a:endParaRPr lang="ru-RU" sz="2400" dirty="0">
              <a:solidFill>
                <a:srgbClr val="FFFFFF"/>
              </a:solidFill>
              <a:latin typeface="Myriad Pro" panose="020B0503030403020204" pitchFamily="34" charset="0"/>
              <a:ea typeface="Poppins"/>
              <a:cs typeface="Poppins"/>
              <a:sym typeface="Poppins"/>
            </a:endParaRPr>
          </a:p>
        </p:txBody>
      </p:sp>
      <p:sp>
        <p:nvSpPr>
          <p:cNvPr id="16" name="TextBox 13">
            <a:extLst>
              <a:ext uri="{FF2B5EF4-FFF2-40B4-BE49-F238E27FC236}">
                <a16:creationId xmlns:a16="http://schemas.microsoft.com/office/drawing/2014/main" id="{AC034A6A-EBD0-E9BE-6152-60EDDE7072AC}"/>
              </a:ext>
            </a:extLst>
          </p:cNvPr>
          <p:cNvSpPr txBox="1"/>
          <p:nvPr/>
        </p:nvSpPr>
        <p:spPr>
          <a:xfrm>
            <a:off x="848930" y="1110430"/>
            <a:ext cx="1905000" cy="738664"/>
          </a:xfrm>
          <a:prstGeom prst="rect">
            <a:avLst/>
          </a:prstGeom>
        </p:spPr>
        <p:txBody>
          <a:bodyPr wrap="square" lIns="0" tIns="0" rIns="0" bIns="0" rtlCol="0" anchor="t">
            <a:spAutoFit/>
          </a:bodyPr>
          <a:lstStyle/>
          <a:p>
            <a:pPr algn="l"/>
            <a:r>
              <a:rPr lang="en-US" sz="4800" dirty="0">
                <a:solidFill>
                  <a:srgbClr val="FFFFFF"/>
                </a:solidFill>
                <a:latin typeface="Myriad Pro Light" panose="020B0403030403020204" pitchFamily="34" charset="0"/>
                <a:ea typeface="Poppins Bold"/>
                <a:cs typeface="Poppins Bold"/>
                <a:sym typeface="Poppins Bold"/>
              </a:rPr>
              <a:t>us</a:t>
            </a:r>
          </a:p>
        </p:txBody>
      </p:sp>
      <p:pic>
        <p:nvPicPr>
          <p:cNvPr id="18" name="Рисунок 17">
            <a:extLst>
              <a:ext uri="{FF2B5EF4-FFF2-40B4-BE49-F238E27FC236}">
                <a16:creationId xmlns:a16="http://schemas.microsoft.com/office/drawing/2014/main" id="{131AEAF9-8076-5714-2F7D-DA73B4D72312}"/>
              </a:ext>
            </a:extLst>
          </p:cNvPr>
          <p:cNvPicPr>
            <a:picLocks noChangeAspect="1"/>
          </p:cNvPicPr>
          <p:nvPr/>
        </p:nvPicPr>
        <p:blipFill>
          <a:blip r:embed="rId3">
            <a:extLst>
              <a:ext uri="{28A0092B-C50C-407E-A947-70E740481C1C}">
                <a14:useLocalDpi xmlns:a14="http://schemas.microsoft.com/office/drawing/2010/main" val="0"/>
              </a:ext>
            </a:extLst>
          </a:blip>
          <a:srcRect l="6218" r="6218"/>
          <a:stretch/>
        </p:blipFill>
        <p:spPr>
          <a:xfrm>
            <a:off x="381000" y="2354946"/>
            <a:ext cx="7717235" cy="5912753"/>
          </a:xfrm>
          <a:prstGeom prst="roundRect">
            <a:avLst>
              <a:gd name="adj" fmla="val 23187"/>
            </a:avLst>
          </a:prstGeom>
          <a:ln w="76200">
            <a:solidFill>
              <a:srgbClr val="FFC000"/>
            </a:solidFill>
            <a:prstDash val="solid"/>
          </a:ln>
        </p:spPr>
      </p:pic>
      <p:sp>
        <p:nvSpPr>
          <p:cNvPr id="21" name="TextBox 14">
            <a:extLst>
              <a:ext uri="{FF2B5EF4-FFF2-40B4-BE49-F238E27FC236}">
                <a16:creationId xmlns:a16="http://schemas.microsoft.com/office/drawing/2014/main" id="{A3F9F0F4-7A89-0ABF-7F2F-0A36CD4FACFE}"/>
              </a:ext>
            </a:extLst>
          </p:cNvPr>
          <p:cNvSpPr txBox="1"/>
          <p:nvPr/>
        </p:nvSpPr>
        <p:spPr>
          <a:xfrm>
            <a:off x="8534400" y="5549884"/>
            <a:ext cx="8686800" cy="1590885"/>
          </a:xfrm>
          <a:prstGeom prst="rect">
            <a:avLst/>
          </a:prstGeom>
        </p:spPr>
        <p:txBody>
          <a:bodyPr wrap="square" lIns="0" tIns="0" rIns="0" bIns="0" rtlCol="0" anchor="t">
            <a:spAutoFit/>
          </a:bodyPr>
          <a:lstStyle/>
          <a:p>
            <a:pPr algn="just">
              <a:lnSpc>
                <a:spcPts val="2520"/>
              </a:lnSpc>
              <a:spcBef>
                <a:spcPct val="0"/>
              </a:spcBef>
            </a:pPr>
            <a:r>
              <a:rPr lang="en-US" sz="2400" b="1" dirty="0">
                <a:solidFill>
                  <a:srgbClr val="FFC000"/>
                </a:solidFill>
                <a:latin typeface="Myriad Pro Black" panose="020B0803030403020204" pitchFamily="34" charset="0"/>
              </a:rPr>
              <a:t>SPECIALIZATION: TOURS, DESTINATIONS, TYPES OF TRAVEL</a:t>
            </a:r>
          </a:p>
          <a:p>
            <a:pPr algn="just">
              <a:lnSpc>
                <a:spcPts val="2520"/>
              </a:lnSpc>
              <a:spcBef>
                <a:spcPct val="0"/>
              </a:spcBef>
            </a:pPr>
            <a:r>
              <a:rPr lang="en-US" sz="2400" dirty="0">
                <a:solidFill>
                  <a:srgbClr val="FFFFFF"/>
                </a:solidFill>
                <a:latin typeface="Myriad Pro" panose="020B0503030403020204" pitchFamily="34" charset="0"/>
                <a:ea typeface="Poppins"/>
                <a:cs typeface="Poppins"/>
                <a:sym typeface="Poppins"/>
              </a:rPr>
              <a:t>We specialize in organizing individual and group tours across Kyrgyzstan, offering a wide range of destinations and types of travel — from mountain adventure tourism to cultural immersions into nomadic life.</a:t>
            </a:r>
            <a:endParaRPr lang="ru-RU" sz="2400" dirty="0">
              <a:solidFill>
                <a:srgbClr val="FFFFFF"/>
              </a:solidFill>
              <a:latin typeface="Myriad Pro" panose="020B0503030403020204" pitchFamily="34" charset="0"/>
              <a:ea typeface="Poppins"/>
              <a:cs typeface="Poppins"/>
              <a:sym typeface="Poppins"/>
            </a:endParaRPr>
          </a:p>
        </p:txBody>
      </p:sp>
      <p:grpSp>
        <p:nvGrpSpPr>
          <p:cNvPr id="8" name="Группа 7">
            <a:extLst>
              <a:ext uri="{FF2B5EF4-FFF2-40B4-BE49-F238E27FC236}">
                <a16:creationId xmlns:a16="http://schemas.microsoft.com/office/drawing/2014/main" id="{0F1CE8B1-8EEC-73E5-848C-5A89759F1A43}"/>
              </a:ext>
            </a:extLst>
          </p:cNvPr>
          <p:cNvGrpSpPr/>
          <p:nvPr/>
        </p:nvGrpSpPr>
        <p:grpSpPr>
          <a:xfrm>
            <a:off x="14325600" y="467196"/>
            <a:ext cx="2590800" cy="1121727"/>
            <a:chOff x="14325600" y="467196"/>
            <a:chExt cx="2590800" cy="1121727"/>
          </a:xfrm>
        </p:grpSpPr>
        <p:sp>
          <p:nvSpPr>
            <p:cNvPr id="6" name="Прямоугольник: скругленные углы 5">
              <a:extLst>
                <a:ext uri="{FF2B5EF4-FFF2-40B4-BE49-F238E27FC236}">
                  <a16:creationId xmlns:a16="http://schemas.microsoft.com/office/drawing/2014/main" id="{B7560373-B322-9191-3F54-630F172B8B62}"/>
                </a:ext>
              </a:extLst>
            </p:cNvPr>
            <p:cNvSpPr/>
            <p:nvPr/>
          </p:nvSpPr>
          <p:spPr>
            <a:xfrm>
              <a:off x="14325600" y="467196"/>
              <a:ext cx="2590800" cy="1121727"/>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21">
              <a:extLst>
                <a:ext uri="{FF2B5EF4-FFF2-40B4-BE49-F238E27FC236}">
                  <a16:creationId xmlns:a16="http://schemas.microsoft.com/office/drawing/2014/main" id="{20297A6A-8743-D370-7201-9FF162455377}"/>
                </a:ext>
              </a:extLst>
            </p:cNvPr>
            <p:cNvSpPr txBox="1"/>
            <p:nvPr/>
          </p:nvSpPr>
          <p:spPr>
            <a:xfrm>
              <a:off x="14605959" y="853943"/>
              <a:ext cx="2275403" cy="384721"/>
            </a:xfrm>
            <a:prstGeom prst="rect">
              <a:avLst/>
            </a:prstGeom>
          </p:spPr>
          <p:txBody>
            <a:bodyPr wrap="square" lIns="0" tIns="0" rIns="0" bIns="0" rtlCol="0" anchor="t">
              <a:spAutoFit/>
            </a:bodyPr>
            <a:lstStyle/>
            <a:p>
              <a:pPr>
                <a:lnSpc>
                  <a:spcPts val="3000"/>
                </a:lnSpc>
              </a:pPr>
              <a:r>
                <a:rPr lang="en-US" sz="2800" dirty="0">
                  <a:solidFill>
                    <a:schemeClr val="bg1"/>
                  </a:solidFill>
                  <a:latin typeface="Myriad Pro" panose="020B0503030403020204" pitchFamily="34" charset="0"/>
                </a:rPr>
                <a:t>Place for Logo</a:t>
              </a:r>
              <a:endParaRPr lang="en-US" sz="2400" dirty="0">
                <a:solidFill>
                  <a:schemeClr val="bg1"/>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F3A4D-E6C0-C21B-3BE1-636586EC8F7E}"/>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CDBFE7F6-B747-4DC0-E3CF-CF0EF41B850E}"/>
              </a:ext>
            </a:extLst>
          </p:cNvPr>
          <p:cNvGrpSpPr/>
          <p:nvPr/>
        </p:nvGrpSpPr>
        <p:grpSpPr>
          <a:xfrm>
            <a:off x="0" y="4762500"/>
            <a:ext cx="9144000" cy="5524501"/>
            <a:chOff x="0" y="0"/>
            <a:chExt cx="2492555" cy="1471319"/>
          </a:xfrm>
        </p:grpSpPr>
        <p:sp>
          <p:nvSpPr>
            <p:cNvPr id="3" name="Freeform 4">
              <a:extLst>
                <a:ext uri="{FF2B5EF4-FFF2-40B4-BE49-F238E27FC236}">
                  <a16:creationId xmlns:a16="http://schemas.microsoft.com/office/drawing/2014/main" id="{830245B7-9F6C-6456-3FBF-F4D92CE12DC0}"/>
                </a:ext>
              </a:extLst>
            </p:cNvPr>
            <p:cNvSpPr/>
            <p:nvPr/>
          </p:nvSpPr>
          <p:spPr>
            <a:xfrm>
              <a:off x="0" y="0"/>
              <a:ext cx="2492555" cy="1471319"/>
            </a:xfrm>
            <a:custGeom>
              <a:avLst/>
              <a:gdLst/>
              <a:ahLst/>
              <a:cxnLst/>
              <a:rect l="l" t="t" r="r" b="b"/>
              <a:pathLst>
                <a:path w="2492555" h="1471319">
                  <a:moveTo>
                    <a:pt x="58899" y="0"/>
                  </a:moveTo>
                  <a:lnTo>
                    <a:pt x="2433656" y="0"/>
                  </a:lnTo>
                  <a:cubicBezTo>
                    <a:pt x="2449277" y="0"/>
                    <a:pt x="2464258" y="6205"/>
                    <a:pt x="2475304" y="17251"/>
                  </a:cubicBezTo>
                  <a:cubicBezTo>
                    <a:pt x="2486349" y="28297"/>
                    <a:pt x="2492555" y="43278"/>
                    <a:pt x="2492555" y="58899"/>
                  </a:cubicBezTo>
                  <a:lnTo>
                    <a:pt x="2492555" y="1412420"/>
                  </a:lnTo>
                  <a:cubicBezTo>
                    <a:pt x="2492555" y="1444949"/>
                    <a:pt x="2466185" y="1471319"/>
                    <a:pt x="2433656" y="1471319"/>
                  </a:cubicBezTo>
                  <a:lnTo>
                    <a:pt x="58899" y="1471319"/>
                  </a:lnTo>
                  <a:cubicBezTo>
                    <a:pt x="26370" y="1471319"/>
                    <a:pt x="0" y="1444949"/>
                    <a:pt x="0" y="1412420"/>
                  </a:cubicBezTo>
                  <a:lnTo>
                    <a:pt x="0" y="58899"/>
                  </a:lnTo>
                  <a:cubicBezTo>
                    <a:pt x="0" y="26370"/>
                    <a:pt x="26370" y="0"/>
                    <a:pt x="58899" y="0"/>
                  </a:cubicBezTo>
                  <a:close/>
                </a:path>
              </a:pathLst>
            </a:custGeom>
            <a:solidFill>
              <a:srgbClr val="012ABD"/>
            </a:solidFill>
          </p:spPr>
        </p:sp>
        <p:sp>
          <p:nvSpPr>
            <p:cNvPr id="4" name="TextBox 5">
              <a:extLst>
                <a:ext uri="{FF2B5EF4-FFF2-40B4-BE49-F238E27FC236}">
                  <a16:creationId xmlns:a16="http://schemas.microsoft.com/office/drawing/2014/main" id="{E43856AC-4D13-556E-DEAA-73D700F2E8CF}"/>
                </a:ext>
              </a:extLst>
            </p:cNvPr>
            <p:cNvSpPr txBox="1"/>
            <p:nvPr/>
          </p:nvSpPr>
          <p:spPr>
            <a:xfrm>
              <a:off x="0" y="-57150"/>
              <a:ext cx="2492555" cy="1528469"/>
            </a:xfrm>
            <a:prstGeom prst="rect">
              <a:avLst/>
            </a:prstGeom>
          </p:spPr>
          <p:txBody>
            <a:bodyPr lIns="50800" tIns="50800" rIns="50800" bIns="50800" rtlCol="0" anchor="ctr"/>
            <a:lstStyle/>
            <a:p>
              <a:pPr algn="ctr">
                <a:lnSpc>
                  <a:spcPts val="2659"/>
                </a:lnSpc>
              </a:pPr>
              <a:endParaRPr/>
            </a:p>
          </p:txBody>
        </p:sp>
      </p:grpSp>
      <p:grpSp>
        <p:nvGrpSpPr>
          <p:cNvPr id="54" name="Группа 53">
            <a:extLst>
              <a:ext uri="{FF2B5EF4-FFF2-40B4-BE49-F238E27FC236}">
                <a16:creationId xmlns:a16="http://schemas.microsoft.com/office/drawing/2014/main" id="{194579CC-53E1-B4E3-2B6B-D39FDDC9462F}"/>
              </a:ext>
            </a:extLst>
          </p:cNvPr>
          <p:cNvGrpSpPr/>
          <p:nvPr/>
        </p:nvGrpSpPr>
        <p:grpSpPr>
          <a:xfrm>
            <a:off x="76200" y="4093348"/>
            <a:ext cx="7217909" cy="5951374"/>
            <a:chOff x="76200" y="4093348"/>
            <a:chExt cx="7217909" cy="5951374"/>
          </a:xfrm>
        </p:grpSpPr>
        <p:grpSp>
          <p:nvGrpSpPr>
            <p:cNvPr id="25" name="Group 6">
              <a:extLst>
                <a:ext uri="{FF2B5EF4-FFF2-40B4-BE49-F238E27FC236}">
                  <a16:creationId xmlns:a16="http://schemas.microsoft.com/office/drawing/2014/main" id="{74F67DA9-1D79-7B3D-A6EC-F37C612D7F47}"/>
                </a:ext>
              </a:extLst>
            </p:cNvPr>
            <p:cNvGrpSpPr/>
            <p:nvPr/>
          </p:nvGrpSpPr>
          <p:grpSpPr>
            <a:xfrm>
              <a:off x="6689907" y="4093348"/>
              <a:ext cx="604202" cy="604202"/>
              <a:chOff x="0" y="0"/>
              <a:chExt cx="812800" cy="812800"/>
            </a:xfrm>
          </p:grpSpPr>
          <p:sp>
            <p:nvSpPr>
              <p:cNvPr id="26" name="Freeform 7">
                <a:extLst>
                  <a:ext uri="{FF2B5EF4-FFF2-40B4-BE49-F238E27FC236}">
                    <a16:creationId xmlns:a16="http://schemas.microsoft.com/office/drawing/2014/main" id="{975C1DAB-7C41-0A37-2D71-50D23A7566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28" name="TextBox 8">
                <a:extLst>
                  <a:ext uri="{FF2B5EF4-FFF2-40B4-BE49-F238E27FC236}">
                    <a16:creationId xmlns:a16="http://schemas.microsoft.com/office/drawing/2014/main" id="{3C795168-17C9-B137-801E-8F8A9B643FC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dirty="0"/>
              </a:p>
            </p:txBody>
          </p:sp>
        </p:grpSp>
        <p:grpSp>
          <p:nvGrpSpPr>
            <p:cNvPr id="29" name="Group 6">
              <a:extLst>
                <a:ext uri="{FF2B5EF4-FFF2-40B4-BE49-F238E27FC236}">
                  <a16:creationId xmlns:a16="http://schemas.microsoft.com/office/drawing/2014/main" id="{EA55303B-7426-21DE-87A3-C52042DE7BB6}"/>
                </a:ext>
              </a:extLst>
            </p:cNvPr>
            <p:cNvGrpSpPr/>
            <p:nvPr/>
          </p:nvGrpSpPr>
          <p:grpSpPr>
            <a:xfrm>
              <a:off x="3347176" y="4454479"/>
              <a:ext cx="1378041" cy="1378041"/>
              <a:chOff x="0" y="0"/>
              <a:chExt cx="812800" cy="812800"/>
            </a:xfrm>
          </p:grpSpPr>
          <p:sp>
            <p:nvSpPr>
              <p:cNvPr id="31" name="Freeform 7">
                <a:extLst>
                  <a:ext uri="{FF2B5EF4-FFF2-40B4-BE49-F238E27FC236}">
                    <a16:creationId xmlns:a16="http://schemas.microsoft.com/office/drawing/2014/main" id="{2159EDDE-9413-E1D1-7332-5B2E9965CA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2" name="TextBox 8">
                <a:extLst>
                  <a:ext uri="{FF2B5EF4-FFF2-40B4-BE49-F238E27FC236}">
                    <a16:creationId xmlns:a16="http://schemas.microsoft.com/office/drawing/2014/main" id="{3AEC67BA-51C1-2788-4A31-209BB0069AA0}"/>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2" name="Group 6">
              <a:extLst>
                <a:ext uri="{FF2B5EF4-FFF2-40B4-BE49-F238E27FC236}">
                  <a16:creationId xmlns:a16="http://schemas.microsoft.com/office/drawing/2014/main" id="{F721F357-7601-6043-EB5B-371144EF2BDD}"/>
                </a:ext>
              </a:extLst>
            </p:cNvPr>
            <p:cNvGrpSpPr/>
            <p:nvPr/>
          </p:nvGrpSpPr>
          <p:grpSpPr>
            <a:xfrm>
              <a:off x="76200" y="9314863"/>
              <a:ext cx="462824" cy="462824"/>
              <a:chOff x="0" y="0"/>
              <a:chExt cx="812800" cy="812800"/>
            </a:xfrm>
          </p:grpSpPr>
          <p:sp>
            <p:nvSpPr>
              <p:cNvPr id="43" name="Freeform 7">
                <a:extLst>
                  <a:ext uri="{FF2B5EF4-FFF2-40B4-BE49-F238E27FC236}">
                    <a16:creationId xmlns:a16="http://schemas.microsoft.com/office/drawing/2014/main" id="{60130A2D-E921-CDA8-8C93-2E04CEBC04E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4" name="TextBox 8">
                <a:extLst>
                  <a:ext uri="{FF2B5EF4-FFF2-40B4-BE49-F238E27FC236}">
                    <a16:creationId xmlns:a16="http://schemas.microsoft.com/office/drawing/2014/main" id="{6DBFE224-163E-2098-AD51-6829DE68352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5" name="Group 6">
              <a:extLst>
                <a:ext uri="{FF2B5EF4-FFF2-40B4-BE49-F238E27FC236}">
                  <a16:creationId xmlns:a16="http://schemas.microsoft.com/office/drawing/2014/main" id="{45A1BC0A-795A-7C36-D12C-E012C520D951}"/>
                </a:ext>
              </a:extLst>
            </p:cNvPr>
            <p:cNvGrpSpPr/>
            <p:nvPr/>
          </p:nvGrpSpPr>
          <p:grpSpPr>
            <a:xfrm>
              <a:off x="432281" y="8909776"/>
              <a:ext cx="267035" cy="267035"/>
              <a:chOff x="0" y="0"/>
              <a:chExt cx="812800" cy="812800"/>
            </a:xfrm>
          </p:grpSpPr>
          <p:sp>
            <p:nvSpPr>
              <p:cNvPr id="46" name="Freeform 7">
                <a:extLst>
                  <a:ext uri="{FF2B5EF4-FFF2-40B4-BE49-F238E27FC236}">
                    <a16:creationId xmlns:a16="http://schemas.microsoft.com/office/drawing/2014/main" id="{A8F7E094-8AC3-5FB3-5856-A62A370599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7" name="TextBox 8">
                <a:extLst>
                  <a:ext uri="{FF2B5EF4-FFF2-40B4-BE49-F238E27FC236}">
                    <a16:creationId xmlns:a16="http://schemas.microsoft.com/office/drawing/2014/main" id="{55D6B167-8DB4-27A3-22C5-932182B2B4CD}"/>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8" name="Group 6">
              <a:extLst>
                <a:ext uri="{FF2B5EF4-FFF2-40B4-BE49-F238E27FC236}">
                  <a16:creationId xmlns:a16="http://schemas.microsoft.com/office/drawing/2014/main" id="{E7B63D44-3C42-D20E-4952-2F334F066A9C}"/>
                </a:ext>
              </a:extLst>
            </p:cNvPr>
            <p:cNvGrpSpPr/>
            <p:nvPr/>
          </p:nvGrpSpPr>
          <p:grpSpPr>
            <a:xfrm>
              <a:off x="565798" y="9777687"/>
              <a:ext cx="267035" cy="267035"/>
              <a:chOff x="0" y="0"/>
              <a:chExt cx="812800" cy="812800"/>
            </a:xfrm>
          </p:grpSpPr>
          <p:sp>
            <p:nvSpPr>
              <p:cNvPr id="49" name="Freeform 7">
                <a:extLst>
                  <a:ext uri="{FF2B5EF4-FFF2-40B4-BE49-F238E27FC236}">
                    <a16:creationId xmlns:a16="http://schemas.microsoft.com/office/drawing/2014/main" id="{689FF416-08FD-15CE-93FE-B575F3F8D9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50" name="TextBox 8">
                <a:extLst>
                  <a:ext uri="{FF2B5EF4-FFF2-40B4-BE49-F238E27FC236}">
                    <a16:creationId xmlns:a16="http://schemas.microsoft.com/office/drawing/2014/main" id="{3656FCD5-58D9-A5B0-E63C-8B2B342A88E9}"/>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1" name="Group 6">
              <a:extLst>
                <a:ext uri="{FF2B5EF4-FFF2-40B4-BE49-F238E27FC236}">
                  <a16:creationId xmlns:a16="http://schemas.microsoft.com/office/drawing/2014/main" id="{9AF06B99-668B-9ABC-CDF3-85BCAC1864B1}"/>
                </a:ext>
              </a:extLst>
            </p:cNvPr>
            <p:cNvGrpSpPr/>
            <p:nvPr/>
          </p:nvGrpSpPr>
          <p:grpSpPr>
            <a:xfrm>
              <a:off x="980667" y="8705515"/>
              <a:ext cx="204261" cy="204261"/>
              <a:chOff x="0" y="0"/>
              <a:chExt cx="812800" cy="812800"/>
            </a:xfrm>
          </p:grpSpPr>
          <p:sp>
            <p:nvSpPr>
              <p:cNvPr id="52" name="Freeform 7">
                <a:extLst>
                  <a:ext uri="{FF2B5EF4-FFF2-40B4-BE49-F238E27FC236}">
                    <a16:creationId xmlns:a16="http://schemas.microsoft.com/office/drawing/2014/main" id="{D3050670-3152-FB81-9F82-90B3B0195CE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53" name="TextBox 8">
                <a:extLst>
                  <a:ext uri="{FF2B5EF4-FFF2-40B4-BE49-F238E27FC236}">
                    <a16:creationId xmlns:a16="http://schemas.microsoft.com/office/drawing/2014/main" id="{C1D2FAF5-1C94-6E51-901E-4AA51DB1616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8" name="TextBox 8">
            <a:extLst>
              <a:ext uri="{FF2B5EF4-FFF2-40B4-BE49-F238E27FC236}">
                <a16:creationId xmlns:a16="http://schemas.microsoft.com/office/drawing/2014/main" id="{BE505844-94A3-9329-B1E2-221AF7435793}"/>
              </a:ext>
            </a:extLst>
          </p:cNvPr>
          <p:cNvSpPr txBox="1"/>
          <p:nvPr/>
        </p:nvSpPr>
        <p:spPr>
          <a:xfrm>
            <a:off x="9583903" y="548640"/>
            <a:ext cx="7831659" cy="2231380"/>
          </a:xfrm>
          <a:prstGeom prst="rect">
            <a:avLst/>
          </a:prstGeom>
        </p:spPr>
        <p:txBody>
          <a:bodyPr wrap="square" lIns="0" tIns="0" rIns="0" bIns="0" rtlCol="0" anchor="t">
            <a:spAutoFit/>
          </a:bodyPr>
          <a:lstStyle/>
          <a:p>
            <a:pPr>
              <a:lnSpc>
                <a:spcPts val="8662"/>
              </a:lnSpc>
            </a:pPr>
            <a:r>
              <a:rPr lang="en-US" sz="8000" dirty="0">
                <a:solidFill>
                  <a:srgbClr val="012ABD"/>
                </a:solidFill>
                <a:latin typeface="Myriad Pro Black" panose="020B0803030403020204" pitchFamily="34" charset="0"/>
                <a:ea typeface="Poppins Bold"/>
                <a:cs typeface="Poppins Bold"/>
                <a:sym typeface="Poppins Bold"/>
              </a:rPr>
              <a:t>MISSION </a:t>
            </a:r>
            <a:r>
              <a:rPr lang="en-US" sz="8000" dirty="0">
                <a:solidFill>
                  <a:srgbClr val="012ABD"/>
                </a:solidFill>
                <a:latin typeface="Myriad Pro Light" panose="020B0403030403020204" pitchFamily="34" charset="0"/>
                <a:ea typeface="Poppins Bold"/>
                <a:cs typeface="Poppins Bold"/>
                <a:sym typeface="Poppins Bold"/>
              </a:rPr>
              <a:t>&amp; VALUES </a:t>
            </a:r>
          </a:p>
        </p:txBody>
      </p:sp>
      <p:pic>
        <p:nvPicPr>
          <p:cNvPr id="14" name="Рисунок 13">
            <a:extLst>
              <a:ext uri="{FF2B5EF4-FFF2-40B4-BE49-F238E27FC236}">
                <a16:creationId xmlns:a16="http://schemas.microsoft.com/office/drawing/2014/main" id="{54E3436C-54B0-658A-1505-D6DC9AF8E0DF}"/>
              </a:ext>
            </a:extLst>
          </p:cNvPr>
          <p:cNvPicPr>
            <a:picLocks noChangeAspect="1"/>
          </p:cNvPicPr>
          <p:nvPr/>
        </p:nvPicPr>
        <p:blipFill>
          <a:blip r:embed="rId2">
            <a:extLst>
              <a:ext uri="{28A0092B-C50C-407E-A947-70E740481C1C}">
                <a14:useLocalDpi xmlns:a14="http://schemas.microsoft.com/office/drawing/2010/main" val="0"/>
              </a:ext>
            </a:extLst>
          </a:blip>
          <a:srcRect l="16246" t="4068" r="38749"/>
          <a:stretch>
            <a:fillRect/>
          </a:stretch>
        </p:blipFill>
        <p:spPr>
          <a:xfrm>
            <a:off x="1447800" y="525780"/>
            <a:ext cx="8166583" cy="9791700"/>
          </a:xfrm>
          <a:prstGeom prst="rect">
            <a:avLst/>
          </a:prstGeom>
        </p:spPr>
      </p:pic>
      <p:sp>
        <p:nvSpPr>
          <p:cNvPr id="21" name="Прямоугольник: скругленные углы 20">
            <a:extLst>
              <a:ext uri="{FF2B5EF4-FFF2-40B4-BE49-F238E27FC236}">
                <a16:creationId xmlns:a16="http://schemas.microsoft.com/office/drawing/2014/main" id="{EDD65E83-A175-8258-99D2-9C77610ED7B4}"/>
              </a:ext>
            </a:extLst>
          </p:cNvPr>
          <p:cNvSpPr/>
          <p:nvPr/>
        </p:nvSpPr>
        <p:spPr>
          <a:xfrm>
            <a:off x="-853893" y="6667500"/>
            <a:ext cx="7543800" cy="990600"/>
          </a:xfrm>
          <a:prstGeom prst="roundRect">
            <a:avLst>
              <a:gd name="adj" fmla="val 24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7">
            <a:extLst>
              <a:ext uri="{FF2B5EF4-FFF2-40B4-BE49-F238E27FC236}">
                <a16:creationId xmlns:a16="http://schemas.microsoft.com/office/drawing/2014/main" id="{BDC668CA-7100-1C7A-BCFE-7F8787A89554}"/>
              </a:ext>
            </a:extLst>
          </p:cNvPr>
          <p:cNvSpPr txBox="1"/>
          <p:nvPr/>
        </p:nvSpPr>
        <p:spPr>
          <a:xfrm>
            <a:off x="9583902" y="3639660"/>
            <a:ext cx="7179741" cy="1925079"/>
          </a:xfrm>
          <a:prstGeom prst="rect">
            <a:avLst/>
          </a:prstGeom>
        </p:spPr>
        <p:txBody>
          <a:bodyPr wrap="square" lIns="0" tIns="0" rIns="0" bIns="0" rtlCol="0" anchor="t">
            <a:spAutoFit/>
          </a:bodyPr>
          <a:lstStyle/>
          <a:p>
            <a:pP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nSpc>
                <a:spcPts val="2520"/>
              </a:lnSpc>
              <a:spcBef>
                <a:spcPct val="0"/>
              </a:spcBef>
            </a:pPr>
            <a:r>
              <a:rPr lang="en-US" sz="3200" b="1" dirty="0">
                <a:solidFill>
                  <a:srgbClr val="FFC000"/>
                </a:solidFill>
                <a:latin typeface="Myriad Pro" panose="020B0503030403020204" pitchFamily="34" charset="0"/>
              </a:rPr>
              <a:t>FOCUS ON QUALITY, SAFETY, AND LOCAL CULTURE</a:t>
            </a:r>
          </a:p>
          <a:p>
            <a:pPr>
              <a:lnSpc>
                <a:spcPts val="2520"/>
              </a:lnSpc>
              <a:spcBef>
                <a:spcPct val="0"/>
              </a:spcBef>
            </a:pPr>
            <a:r>
              <a:rPr lang="en-US" sz="2400" dirty="0">
                <a:latin typeface="Myriad Pro" panose="020B0503030403020204" pitchFamily="34" charset="0"/>
                <a:ea typeface="Poppins Italics"/>
                <a:cs typeface="Poppins Italics"/>
                <a:sym typeface="Poppins Italics"/>
              </a:rPr>
              <a:t>Our mission is to provide high-quality and safe travel services while deeply immersing our clients in the unique local culture of Kyrgyzstan.</a:t>
            </a:r>
            <a:endParaRPr lang="ru-RU" sz="2400" dirty="0">
              <a:latin typeface="Myriad Pro" panose="020B0503030403020204" pitchFamily="34" charset="0"/>
              <a:ea typeface="Poppins Italics"/>
              <a:cs typeface="Poppins Italics"/>
              <a:sym typeface="Poppins Italics"/>
            </a:endParaRPr>
          </a:p>
        </p:txBody>
      </p:sp>
      <p:sp>
        <p:nvSpPr>
          <p:cNvPr id="23" name="TextBox 30">
            <a:extLst>
              <a:ext uri="{FF2B5EF4-FFF2-40B4-BE49-F238E27FC236}">
                <a16:creationId xmlns:a16="http://schemas.microsoft.com/office/drawing/2014/main" id="{D2ADD178-27DE-2698-201D-6BD010A78365}"/>
              </a:ext>
            </a:extLst>
          </p:cNvPr>
          <p:cNvSpPr txBox="1"/>
          <p:nvPr/>
        </p:nvSpPr>
        <p:spPr>
          <a:xfrm>
            <a:off x="76200" y="6947356"/>
            <a:ext cx="4766791" cy="430887"/>
          </a:xfrm>
          <a:prstGeom prst="rect">
            <a:avLst/>
          </a:prstGeom>
        </p:spPr>
        <p:txBody>
          <a:bodyPr wrap="square" lIns="0" tIns="0" rIns="0" bIns="0" rtlCol="0" anchor="t">
            <a:spAutoFit/>
          </a:bodyPr>
          <a:lstStyle/>
          <a:p>
            <a:pPr algn="ctr"/>
            <a:r>
              <a:rPr lang="en-US" sz="2800" b="1" dirty="0">
                <a:solidFill>
                  <a:schemeClr val="bg1"/>
                </a:solidFill>
                <a:latin typeface="Myriad Pro" panose="020B0503030403020204" pitchFamily="34" charset="0"/>
              </a:rPr>
              <a:t>QUOTE FROM THE DIRECTOR</a:t>
            </a:r>
            <a:endParaRPr lang="ru-RU" sz="2800" b="1" dirty="0">
              <a:solidFill>
                <a:schemeClr val="bg1"/>
              </a:solidFill>
              <a:latin typeface="Myriad Pro" panose="020B0503030403020204" pitchFamily="34" charset="0"/>
            </a:endParaRPr>
          </a:p>
        </p:txBody>
      </p:sp>
      <p:sp>
        <p:nvSpPr>
          <p:cNvPr id="24" name="TextBox 27">
            <a:extLst>
              <a:ext uri="{FF2B5EF4-FFF2-40B4-BE49-F238E27FC236}">
                <a16:creationId xmlns:a16="http://schemas.microsoft.com/office/drawing/2014/main" id="{FA605C8A-1406-3804-18C5-F1E71256A6A2}"/>
              </a:ext>
            </a:extLst>
          </p:cNvPr>
          <p:cNvSpPr txBox="1"/>
          <p:nvPr/>
        </p:nvSpPr>
        <p:spPr>
          <a:xfrm>
            <a:off x="9583903" y="6819900"/>
            <a:ext cx="7179741" cy="1925079"/>
          </a:xfrm>
          <a:prstGeom prst="rect">
            <a:avLst/>
          </a:prstGeom>
        </p:spPr>
        <p:txBody>
          <a:bodyPr wrap="square" lIns="0" tIns="0" rIns="0" bIns="0" rtlCol="0" anchor="t">
            <a:spAutoFit/>
          </a:bodyPr>
          <a:lstStyle/>
          <a:p>
            <a:pP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nSpc>
                <a:spcPts val="2520"/>
              </a:lnSpc>
              <a:spcBef>
                <a:spcPct val="0"/>
              </a:spcBef>
            </a:pPr>
            <a:r>
              <a:rPr lang="en-US" sz="3200" b="1" dirty="0">
                <a:solidFill>
                  <a:srgbClr val="FFC000"/>
                </a:solidFill>
                <a:latin typeface="Myriad Pro" panose="020B0503030403020204" pitchFamily="34" charset="0"/>
              </a:rPr>
              <a:t>SUPPORT FOR LOCAL COMMUNITIES &amp; SUSTAINABLE TOURISM</a:t>
            </a:r>
          </a:p>
          <a:p>
            <a:pPr>
              <a:lnSpc>
                <a:spcPts val="2520"/>
              </a:lnSpc>
              <a:spcBef>
                <a:spcPct val="0"/>
              </a:spcBef>
            </a:pPr>
            <a:r>
              <a:rPr lang="en-US" sz="2400" dirty="0">
                <a:latin typeface="Myriad Pro" panose="020B0503030403020204" pitchFamily="34" charset="0"/>
                <a:ea typeface="Poppins Italics"/>
                <a:cs typeface="Poppins Italics"/>
                <a:sym typeface="Poppins Italics"/>
              </a:rPr>
              <a:t>We actively support local communities and follow the principles of sustainable tourism, contributing to the preservation of nature and cultural heritage.</a:t>
            </a:r>
            <a:endParaRPr lang="ru-RU" sz="2400" dirty="0">
              <a:latin typeface="Myriad Pro" panose="020B0503030403020204" pitchFamily="34" charset="0"/>
              <a:ea typeface="Poppins Italics"/>
              <a:cs typeface="Poppins Italics"/>
              <a:sym typeface="Poppins Italics"/>
            </a:endParaRPr>
          </a:p>
        </p:txBody>
      </p:sp>
      <p:grpSp>
        <p:nvGrpSpPr>
          <p:cNvPr id="5" name="Группа 4">
            <a:extLst>
              <a:ext uri="{FF2B5EF4-FFF2-40B4-BE49-F238E27FC236}">
                <a16:creationId xmlns:a16="http://schemas.microsoft.com/office/drawing/2014/main" id="{F57F4823-2605-048B-9C85-3104EF909272}"/>
              </a:ext>
            </a:extLst>
          </p:cNvPr>
          <p:cNvGrpSpPr/>
          <p:nvPr/>
        </p:nvGrpSpPr>
        <p:grpSpPr>
          <a:xfrm>
            <a:off x="565798" y="467196"/>
            <a:ext cx="2590800" cy="1121727"/>
            <a:chOff x="4343400" y="745173"/>
            <a:chExt cx="3290132" cy="1347200"/>
          </a:xfrm>
        </p:grpSpPr>
        <p:sp>
          <p:nvSpPr>
            <p:cNvPr id="6" name="Прямоугольник: скругленные углы 5">
              <a:extLst>
                <a:ext uri="{FF2B5EF4-FFF2-40B4-BE49-F238E27FC236}">
                  <a16:creationId xmlns:a16="http://schemas.microsoft.com/office/drawing/2014/main" id="{B1BFB153-9526-7D92-5361-95C050EB2822}"/>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21">
              <a:extLst>
                <a:ext uri="{FF2B5EF4-FFF2-40B4-BE49-F238E27FC236}">
                  <a16:creationId xmlns:a16="http://schemas.microsoft.com/office/drawing/2014/main" id="{A0479D10-0043-0B3C-4441-5BD29A25097F}"/>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extLst>
      <p:ext uri="{BB962C8B-B14F-4D97-AF65-F5344CB8AC3E}">
        <p14:creationId xmlns:p14="http://schemas.microsoft.com/office/powerpoint/2010/main" val="325197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Группа 53">
            <a:extLst>
              <a:ext uri="{FF2B5EF4-FFF2-40B4-BE49-F238E27FC236}">
                <a16:creationId xmlns:a16="http://schemas.microsoft.com/office/drawing/2014/main" id="{21F1E51D-FC47-5AC8-AE2F-33B0EE5FB171}"/>
              </a:ext>
            </a:extLst>
          </p:cNvPr>
          <p:cNvGrpSpPr/>
          <p:nvPr/>
        </p:nvGrpSpPr>
        <p:grpSpPr>
          <a:xfrm>
            <a:off x="106330" y="2245652"/>
            <a:ext cx="13936190" cy="4338211"/>
            <a:chOff x="106330" y="2245652"/>
            <a:chExt cx="13936190" cy="4338211"/>
          </a:xfrm>
        </p:grpSpPr>
        <p:grpSp>
          <p:nvGrpSpPr>
            <p:cNvPr id="30" name="Group 6">
              <a:extLst>
                <a:ext uri="{FF2B5EF4-FFF2-40B4-BE49-F238E27FC236}">
                  <a16:creationId xmlns:a16="http://schemas.microsoft.com/office/drawing/2014/main" id="{E40BD372-B940-BF8C-FAB3-D460936B0ABC}"/>
                </a:ext>
              </a:extLst>
            </p:cNvPr>
            <p:cNvGrpSpPr/>
            <p:nvPr/>
          </p:nvGrpSpPr>
          <p:grpSpPr>
            <a:xfrm>
              <a:off x="106330" y="5561660"/>
              <a:ext cx="1014583" cy="1014583"/>
              <a:chOff x="0" y="0"/>
              <a:chExt cx="812800" cy="812800"/>
            </a:xfrm>
          </p:grpSpPr>
          <p:sp>
            <p:nvSpPr>
              <p:cNvPr id="31" name="Freeform 7">
                <a:extLst>
                  <a:ext uri="{FF2B5EF4-FFF2-40B4-BE49-F238E27FC236}">
                    <a16:creationId xmlns:a16="http://schemas.microsoft.com/office/drawing/2014/main" id="{E34D55E7-00A5-1DD0-E304-D4B66E1C02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2" name="TextBox 8">
                <a:extLst>
                  <a:ext uri="{FF2B5EF4-FFF2-40B4-BE49-F238E27FC236}">
                    <a16:creationId xmlns:a16="http://schemas.microsoft.com/office/drawing/2014/main" id="{99345AB4-A7FB-76A9-2988-69EC8EA7299B}"/>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3" name="Group 6">
              <a:extLst>
                <a:ext uri="{FF2B5EF4-FFF2-40B4-BE49-F238E27FC236}">
                  <a16:creationId xmlns:a16="http://schemas.microsoft.com/office/drawing/2014/main" id="{E935AD62-3402-0415-D378-7D73829318DA}"/>
                </a:ext>
              </a:extLst>
            </p:cNvPr>
            <p:cNvGrpSpPr/>
            <p:nvPr/>
          </p:nvGrpSpPr>
          <p:grpSpPr>
            <a:xfrm>
              <a:off x="4929344" y="2519813"/>
              <a:ext cx="449420" cy="449420"/>
              <a:chOff x="0" y="0"/>
              <a:chExt cx="812800" cy="812800"/>
            </a:xfrm>
          </p:grpSpPr>
          <p:sp>
            <p:nvSpPr>
              <p:cNvPr id="34" name="Freeform 7">
                <a:extLst>
                  <a:ext uri="{FF2B5EF4-FFF2-40B4-BE49-F238E27FC236}">
                    <a16:creationId xmlns:a16="http://schemas.microsoft.com/office/drawing/2014/main" id="{7363A288-527F-69F6-52D2-36143FF2C3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5" name="TextBox 8">
                <a:extLst>
                  <a:ext uri="{FF2B5EF4-FFF2-40B4-BE49-F238E27FC236}">
                    <a16:creationId xmlns:a16="http://schemas.microsoft.com/office/drawing/2014/main" id="{8B5E01B2-DB1D-4282-0A1C-27DD4EEAC70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6" name="Group 6">
              <a:extLst>
                <a:ext uri="{FF2B5EF4-FFF2-40B4-BE49-F238E27FC236}">
                  <a16:creationId xmlns:a16="http://schemas.microsoft.com/office/drawing/2014/main" id="{22768574-16CE-FD04-28C0-3006E1324AFA}"/>
                </a:ext>
              </a:extLst>
            </p:cNvPr>
            <p:cNvGrpSpPr/>
            <p:nvPr/>
          </p:nvGrpSpPr>
          <p:grpSpPr>
            <a:xfrm>
              <a:off x="6284380" y="3699590"/>
              <a:ext cx="449420" cy="449420"/>
              <a:chOff x="0" y="0"/>
              <a:chExt cx="812800" cy="812800"/>
            </a:xfrm>
          </p:grpSpPr>
          <p:sp>
            <p:nvSpPr>
              <p:cNvPr id="37" name="Freeform 7">
                <a:extLst>
                  <a:ext uri="{FF2B5EF4-FFF2-40B4-BE49-F238E27FC236}">
                    <a16:creationId xmlns:a16="http://schemas.microsoft.com/office/drawing/2014/main" id="{1187FE3B-728F-84C3-17D0-F783231FC9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8" name="TextBox 8">
                <a:extLst>
                  <a:ext uri="{FF2B5EF4-FFF2-40B4-BE49-F238E27FC236}">
                    <a16:creationId xmlns:a16="http://schemas.microsoft.com/office/drawing/2014/main" id="{704ABE27-073F-56C8-0705-CBC7948AA3C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9" name="Group 6">
              <a:extLst>
                <a:ext uri="{FF2B5EF4-FFF2-40B4-BE49-F238E27FC236}">
                  <a16:creationId xmlns:a16="http://schemas.microsoft.com/office/drawing/2014/main" id="{844F519B-E3C9-11C1-BA1A-9363E01F4A84}"/>
                </a:ext>
              </a:extLst>
            </p:cNvPr>
            <p:cNvGrpSpPr/>
            <p:nvPr/>
          </p:nvGrpSpPr>
          <p:grpSpPr>
            <a:xfrm>
              <a:off x="9930848" y="4914590"/>
              <a:ext cx="1669273" cy="1669273"/>
              <a:chOff x="0" y="0"/>
              <a:chExt cx="812800" cy="812800"/>
            </a:xfrm>
          </p:grpSpPr>
          <p:sp>
            <p:nvSpPr>
              <p:cNvPr id="40" name="Freeform 7">
                <a:extLst>
                  <a:ext uri="{FF2B5EF4-FFF2-40B4-BE49-F238E27FC236}">
                    <a16:creationId xmlns:a16="http://schemas.microsoft.com/office/drawing/2014/main" id="{F4C78FF9-ABC3-EFD2-F62D-C0AA736E3B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1" name="TextBox 8">
                <a:extLst>
                  <a:ext uri="{FF2B5EF4-FFF2-40B4-BE49-F238E27FC236}">
                    <a16:creationId xmlns:a16="http://schemas.microsoft.com/office/drawing/2014/main" id="{A726D60E-C67B-440B-5FA2-50084C33524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2" name="Group 6">
              <a:extLst>
                <a:ext uri="{FF2B5EF4-FFF2-40B4-BE49-F238E27FC236}">
                  <a16:creationId xmlns:a16="http://schemas.microsoft.com/office/drawing/2014/main" id="{58D1A9BB-FED3-9682-E7AA-3228841917EC}"/>
                </a:ext>
              </a:extLst>
            </p:cNvPr>
            <p:cNvGrpSpPr/>
            <p:nvPr/>
          </p:nvGrpSpPr>
          <p:grpSpPr>
            <a:xfrm flipV="1">
              <a:off x="6284380" y="3260279"/>
              <a:ext cx="250320" cy="250320"/>
              <a:chOff x="0" y="0"/>
              <a:chExt cx="812800" cy="812800"/>
            </a:xfrm>
          </p:grpSpPr>
          <p:sp>
            <p:nvSpPr>
              <p:cNvPr id="43" name="Freeform 7">
                <a:extLst>
                  <a:ext uri="{FF2B5EF4-FFF2-40B4-BE49-F238E27FC236}">
                    <a16:creationId xmlns:a16="http://schemas.microsoft.com/office/drawing/2014/main" id="{C9CB8606-4DD5-DCD2-BB45-04B971A69F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4" name="TextBox 8">
                <a:extLst>
                  <a:ext uri="{FF2B5EF4-FFF2-40B4-BE49-F238E27FC236}">
                    <a16:creationId xmlns:a16="http://schemas.microsoft.com/office/drawing/2014/main" id="{F86E8746-5978-D95B-29F5-E4DD1C8B9A7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5" name="Group 6">
              <a:extLst>
                <a:ext uri="{FF2B5EF4-FFF2-40B4-BE49-F238E27FC236}">
                  <a16:creationId xmlns:a16="http://schemas.microsoft.com/office/drawing/2014/main" id="{CC7E79A8-F9CE-D99E-1680-FE3C3864F27A}"/>
                </a:ext>
              </a:extLst>
            </p:cNvPr>
            <p:cNvGrpSpPr/>
            <p:nvPr/>
          </p:nvGrpSpPr>
          <p:grpSpPr>
            <a:xfrm flipV="1">
              <a:off x="11309386" y="4776433"/>
              <a:ext cx="250320" cy="250320"/>
              <a:chOff x="0" y="0"/>
              <a:chExt cx="812800" cy="812800"/>
            </a:xfrm>
          </p:grpSpPr>
          <p:sp>
            <p:nvSpPr>
              <p:cNvPr id="46" name="Freeform 7">
                <a:extLst>
                  <a:ext uri="{FF2B5EF4-FFF2-40B4-BE49-F238E27FC236}">
                    <a16:creationId xmlns:a16="http://schemas.microsoft.com/office/drawing/2014/main" id="{EAE83B65-1832-5D22-D44D-D3B5A0FE21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7" name="TextBox 8">
                <a:extLst>
                  <a:ext uri="{FF2B5EF4-FFF2-40B4-BE49-F238E27FC236}">
                    <a16:creationId xmlns:a16="http://schemas.microsoft.com/office/drawing/2014/main" id="{83DB7D2D-CA1C-E729-DAD9-9D9BC418E23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8" name="Group 6">
              <a:extLst>
                <a:ext uri="{FF2B5EF4-FFF2-40B4-BE49-F238E27FC236}">
                  <a16:creationId xmlns:a16="http://schemas.microsoft.com/office/drawing/2014/main" id="{461185AB-6906-EEDF-6E38-5CDF2966A82B}"/>
                </a:ext>
              </a:extLst>
            </p:cNvPr>
            <p:cNvGrpSpPr/>
            <p:nvPr/>
          </p:nvGrpSpPr>
          <p:grpSpPr>
            <a:xfrm flipV="1">
              <a:off x="13792200" y="2245652"/>
              <a:ext cx="250320" cy="250320"/>
              <a:chOff x="0" y="0"/>
              <a:chExt cx="812800" cy="812800"/>
            </a:xfrm>
          </p:grpSpPr>
          <p:sp>
            <p:nvSpPr>
              <p:cNvPr id="49" name="Freeform 7">
                <a:extLst>
                  <a:ext uri="{FF2B5EF4-FFF2-40B4-BE49-F238E27FC236}">
                    <a16:creationId xmlns:a16="http://schemas.microsoft.com/office/drawing/2014/main" id="{28C0F182-6D16-BBFC-03ED-C49CCF455A8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50" name="TextBox 8">
                <a:extLst>
                  <a:ext uri="{FF2B5EF4-FFF2-40B4-BE49-F238E27FC236}">
                    <a16:creationId xmlns:a16="http://schemas.microsoft.com/office/drawing/2014/main" id="{73A31534-5DF9-DA13-3A61-ECFA1086A924}"/>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1" name="Group 6">
              <a:extLst>
                <a:ext uri="{FF2B5EF4-FFF2-40B4-BE49-F238E27FC236}">
                  <a16:creationId xmlns:a16="http://schemas.microsoft.com/office/drawing/2014/main" id="{0972129B-160D-5505-9FD3-568614748834}"/>
                </a:ext>
              </a:extLst>
            </p:cNvPr>
            <p:cNvGrpSpPr/>
            <p:nvPr/>
          </p:nvGrpSpPr>
          <p:grpSpPr>
            <a:xfrm flipV="1">
              <a:off x="12179473" y="2490106"/>
              <a:ext cx="1106681" cy="1106681"/>
              <a:chOff x="0" y="0"/>
              <a:chExt cx="812800" cy="812800"/>
            </a:xfrm>
          </p:grpSpPr>
          <p:sp>
            <p:nvSpPr>
              <p:cNvPr id="52" name="Freeform 7">
                <a:extLst>
                  <a:ext uri="{FF2B5EF4-FFF2-40B4-BE49-F238E27FC236}">
                    <a16:creationId xmlns:a16="http://schemas.microsoft.com/office/drawing/2014/main" id="{38A3B84F-53ED-9EE7-0106-79A4810CDF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53" name="TextBox 8">
                <a:extLst>
                  <a:ext uri="{FF2B5EF4-FFF2-40B4-BE49-F238E27FC236}">
                    <a16:creationId xmlns:a16="http://schemas.microsoft.com/office/drawing/2014/main" id="{53153D7F-552C-DEE2-2F00-0EF60C5D71DB}"/>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sp>
        <p:nvSpPr>
          <p:cNvPr id="14" name="TextBox 14"/>
          <p:cNvSpPr txBox="1"/>
          <p:nvPr/>
        </p:nvSpPr>
        <p:spPr>
          <a:xfrm>
            <a:off x="817446" y="487680"/>
            <a:ext cx="9113402" cy="923330"/>
          </a:xfrm>
          <a:prstGeom prst="rect">
            <a:avLst/>
          </a:prstGeom>
        </p:spPr>
        <p:txBody>
          <a:bodyPr wrap="square" lIns="0" tIns="0" rIns="0" bIns="0" rtlCol="0" anchor="t">
            <a:spAutoFit/>
          </a:bodyPr>
          <a:lstStyle/>
          <a:p>
            <a:pPr algn="l"/>
            <a:r>
              <a:rPr lang="en-US" sz="6000" b="1" dirty="0">
                <a:solidFill>
                  <a:srgbClr val="012ABD"/>
                </a:solidFill>
                <a:latin typeface="Myriad Pro" panose="020B0503030403020204" pitchFamily="34" charset="0"/>
                <a:ea typeface="Poppins Bold"/>
                <a:cs typeface="Poppins Bold"/>
                <a:sym typeface="Poppins Bold"/>
              </a:rPr>
              <a:t>KEY</a:t>
            </a:r>
            <a:endParaRPr lang="ru-RU" sz="6000" dirty="0">
              <a:solidFill>
                <a:srgbClr val="012ABD"/>
              </a:solidFill>
              <a:latin typeface="Myriad Pro" panose="020B0503030403020204" pitchFamily="34" charset="0"/>
              <a:ea typeface="Poppins Bold"/>
              <a:cs typeface="Poppins Bold"/>
              <a:sym typeface="Poppins Bold"/>
            </a:endParaRPr>
          </a:p>
        </p:txBody>
      </p:sp>
      <p:sp>
        <p:nvSpPr>
          <p:cNvPr id="20" name="TextBox 14">
            <a:extLst>
              <a:ext uri="{FF2B5EF4-FFF2-40B4-BE49-F238E27FC236}">
                <a16:creationId xmlns:a16="http://schemas.microsoft.com/office/drawing/2014/main" id="{F72F9FCF-56AE-B77D-33C9-05B605FB2B20}"/>
              </a:ext>
            </a:extLst>
          </p:cNvPr>
          <p:cNvSpPr txBox="1"/>
          <p:nvPr/>
        </p:nvSpPr>
        <p:spPr>
          <a:xfrm>
            <a:off x="817446" y="1192599"/>
            <a:ext cx="9113402" cy="923330"/>
          </a:xfrm>
          <a:prstGeom prst="rect">
            <a:avLst/>
          </a:prstGeom>
        </p:spPr>
        <p:txBody>
          <a:bodyPr wrap="square" lIns="0" tIns="0" rIns="0" bIns="0" rtlCol="0" anchor="t">
            <a:spAutoFit/>
          </a:bodyPr>
          <a:lstStyle/>
          <a:p>
            <a:pPr algn="l"/>
            <a:r>
              <a:rPr lang="en-US" sz="6000" dirty="0">
                <a:solidFill>
                  <a:srgbClr val="012ABD"/>
                </a:solidFill>
                <a:latin typeface="Myriad Pro" panose="020B0503030403020204" pitchFamily="34" charset="0"/>
                <a:ea typeface="Poppins Bold"/>
                <a:cs typeface="Poppins Bold"/>
                <a:sym typeface="Poppins Bold"/>
              </a:rPr>
              <a:t>ADVANTAGES</a:t>
            </a:r>
            <a:endParaRPr lang="ru-RU" sz="6000" dirty="0">
              <a:solidFill>
                <a:srgbClr val="012ABD"/>
              </a:solidFill>
              <a:latin typeface="Myriad Pro" panose="020B0503030403020204" pitchFamily="34" charset="0"/>
              <a:ea typeface="Poppins Bold"/>
              <a:cs typeface="Poppins Bold"/>
              <a:sym typeface="Poppins Bold"/>
            </a:endParaRPr>
          </a:p>
        </p:txBody>
      </p:sp>
      <p:sp>
        <p:nvSpPr>
          <p:cNvPr id="21" name="TextBox 27">
            <a:extLst>
              <a:ext uri="{FF2B5EF4-FFF2-40B4-BE49-F238E27FC236}">
                <a16:creationId xmlns:a16="http://schemas.microsoft.com/office/drawing/2014/main" id="{B89AB734-B272-E86E-DCFF-BF486ED596A6}"/>
              </a:ext>
            </a:extLst>
          </p:cNvPr>
          <p:cNvSpPr txBox="1"/>
          <p:nvPr/>
        </p:nvSpPr>
        <p:spPr>
          <a:xfrm>
            <a:off x="190326" y="6362700"/>
            <a:ext cx="5720514" cy="2245679"/>
          </a:xfrm>
          <a:prstGeom prst="rect">
            <a:avLst/>
          </a:prstGeom>
        </p:spPr>
        <p:txBody>
          <a:bodyPr wrap="square" lIns="0" tIns="0" rIns="0" bIns="0" rtlCol="0" anchor="t">
            <a:spAutoFit/>
          </a:bodyPr>
          <a:lstStyle/>
          <a:p>
            <a:pPr algn="ct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rgbClr val="012ABD"/>
                </a:solidFill>
                <a:latin typeface="Myriad Pro" panose="020B0503030403020204" pitchFamily="34" charset="0"/>
              </a:rPr>
              <a:t>EXPERIENCE, LICENSES,</a:t>
            </a:r>
          </a:p>
          <a:p>
            <a:pPr algn="ctr">
              <a:lnSpc>
                <a:spcPts val="2520"/>
              </a:lnSpc>
              <a:spcBef>
                <a:spcPct val="0"/>
              </a:spcBef>
            </a:pPr>
            <a:r>
              <a:rPr lang="en-US" sz="3200" b="1" dirty="0">
                <a:solidFill>
                  <a:srgbClr val="012ABD"/>
                </a:solidFill>
                <a:latin typeface="Myriad Pro" panose="020B0503030403020204" pitchFamily="34" charset="0"/>
              </a:rPr>
              <a:t>YEARS OF WORK</a:t>
            </a:r>
          </a:p>
          <a:p>
            <a:pPr algn="ctr">
              <a:lnSpc>
                <a:spcPts val="2520"/>
              </a:lnSpc>
              <a:spcBef>
                <a:spcPct val="0"/>
              </a:spcBef>
            </a:pPr>
            <a:endParaRPr lang="ru-RU" sz="3200" b="1" dirty="0">
              <a:solidFill>
                <a:srgbClr val="012ABD"/>
              </a:solidFill>
              <a:latin typeface="Myriad Pro" panose="020B0503030403020204" pitchFamily="34" charset="0"/>
            </a:endParaRPr>
          </a:p>
          <a:p>
            <a:pPr algn="ctr">
              <a:lnSpc>
                <a:spcPts val="2520"/>
              </a:lnSpc>
              <a:spcBef>
                <a:spcPct val="0"/>
              </a:spcBef>
            </a:pPr>
            <a:r>
              <a:rPr lang="en-US" sz="2400" dirty="0">
                <a:latin typeface="Myriad Pro" panose="020B0503030403020204" pitchFamily="34" charset="0"/>
                <a:ea typeface="Poppins Italics"/>
                <a:cs typeface="Poppins Italics"/>
                <a:sym typeface="Poppins Italics"/>
              </a:rPr>
              <a:t>Our extensive experience, all required licenses, and impeccable reputation guarantee reliability and professionalism.</a:t>
            </a:r>
            <a:endParaRPr lang="ru-RU" sz="2400" dirty="0">
              <a:latin typeface="Myriad Pro" panose="020B0503030403020204" pitchFamily="34" charset="0"/>
              <a:ea typeface="Poppins Italics"/>
              <a:cs typeface="Poppins Italics"/>
              <a:sym typeface="Poppins Italics"/>
            </a:endParaRPr>
          </a:p>
        </p:txBody>
      </p:sp>
      <p:sp>
        <p:nvSpPr>
          <p:cNvPr id="22" name="TextBox 27">
            <a:extLst>
              <a:ext uri="{FF2B5EF4-FFF2-40B4-BE49-F238E27FC236}">
                <a16:creationId xmlns:a16="http://schemas.microsoft.com/office/drawing/2014/main" id="{E1E53F41-75B1-9412-5072-EC395D5EB8EB}"/>
              </a:ext>
            </a:extLst>
          </p:cNvPr>
          <p:cNvSpPr txBox="1"/>
          <p:nvPr/>
        </p:nvSpPr>
        <p:spPr>
          <a:xfrm>
            <a:off x="6055796" y="6362700"/>
            <a:ext cx="5720514" cy="2245679"/>
          </a:xfrm>
          <a:prstGeom prst="rect">
            <a:avLst/>
          </a:prstGeom>
        </p:spPr>
        <p:txBody>
          <a:bodyPr wrap="square" lIns="0" tIns="0" rIns="0" bIns="0" rtlCol="0" anchor="t">
            <a:spAutoFit/>
          </a:bodyPr>
          <a:lstStyle/>
          <a:p>
            <a:pPr algn="ct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rgbClr val="012ABD"/>
                </a:solidFill>
                <a:latin typeface="Myriad Pro" panose="020B0503030403020204" pitchFamily="34" charset="0"/>
              </a:rPr>
              <a:t>PERSONALIZED APPROACH, UNIQUE ROUTES</a:t>
            </a:r>
          </a:p>
          <a:p>
            <a:pPr algn="ctr">
              <a:lnSpc>
                <a:spcPts val="2520"/>
              </a:lnSpc>
              <a:spcBef>
                <a:spcPct val="0"/>
              </a:spcBef>
            </a:pPr>
            <a:endParaRPr lang="ru-RU" sz="3200" b="1" dirty="0">
              <a:solidFill>
                <a:srgbClr val="012ABD"/>
              </a:solidFill>
              <a:latin typeface="Myriad Pro" panose="020B0503030403020204" pitchFamily="34" charset="0"/>
            </a:endParaRPr>
          </a:p>
          <a:p>
            <a:pPr algn="ctr">
              <a:lnSpc>
                <a:spcPts val="2520"/>
              </a:lnSpc>
              <a:spcBef>
                <a:spcPct val="0"/>
              </a:spcBef>
            </a:pPr>
            <a:r>
              <a:rPr lang="en-US" sz="2400" dirty="0">
                <a:latin typeface="Myriad Pro" panose="020B0503030403020204" pitchFamily="34" charset="0"/>
                <a:ea typeface="Poppins Italics"/>
                <a:cs typeface="Poppins Italics"/>
                <a:sym typeface="Poppins Italics"/>
              </a:rPr>
              <a:t>We offer a personalized approach to every client and design unique, rare routes that are not available to mass tourism.</a:t>
            </a:r>
            <a:endParaRPr lang="ru-RU" sz="2400" dirty="0">
              <a:latin typeface="Myriad Pro" panose="020B0503030403020204" pitchFamily="34" charset="0"/>
              <a:ea typeface="Poppins Italics"/>
              <a:cs typeface="Poppins Italics"/>
              <a:sym typeface="Poppins Italics"/>
            </a:endParaRPr>
          </a:p>
        </p:txBody>
      </p:sp>
      <p:sp>
        <p:nvSpPr>
          <p:cNvPr id="23" name="TextBox 27">
            <a:extLst>
              <a:ext uri="{FF2B5EF4-FFF2-40B4-BE49-F238E27FC236}">
                <a16:creationId xmlns:a16="http://schemas.microsoft.com/office/drawing/2014/main" id="{A8D36984-8125-51E4-B404-230A28283D2E}"/>
              </a:ext>
            </a:extLst>
          </p:cNvPr>
          <p:cNvSpPr txBox="1"/>
          <p:nvPr/>
        </p:nvSpPr>
        <p:spPr>
          <a:xfrm>
            <a:off x="12232205" y="6362700"/>
            <a:ext cx="5720514" cy="2245679"/>
          </a:xfrm>
          <a:prstGeom prst="rect">
            <a:avLst/>
          </a:prstGeom>
        </p:spPr>
        <p:txBody>
          <a:bodyPr wrap="square" lIns="0" tIns="0" rIns="0" bIns="0" rtlCol="0" anchor="t">
            <a:spAutoFit/>
          </a:bodyPr>
          <a:lstStyle/>
          <a:p>
            <a:pPr algn="ct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rgbClr val="012ABD"/>
                </a:solidFill>
                <a:latin typeface="Myriad Pro" panose="020B0503030403020204" pitchFamily="34" charset="0"/>
              </a:rPr>
              <a:t>RELIABLE PARTNERS, CLIENT FEEDBACK</a:t>
            </a:r>
          </a:p>
          <a:p>
            <a:pPr algn="ctr">
              <a:lnSpc>
                <a:spcPts val="2520"/>
              </a:lnSpc>
              <a:spcBef>
                <a:spcPct val="0"/>
              </a:spcBef>
            </a:pPr>
            <a:endParaRPr lang="ru-RU" sz="3200" b="1" dirty="0">
              <a:solidFill>
                <a:srgbClr val="012ABD"/>
              </a:solidFill>
              <a:latin typeface="Myriad Pro" panose="020B0503030403020204" pitchFamily="34" charset="0"/>
            </a:endParaRPr>
          </a:p>
          <a:p>
            <a:pPr algn="ctr">
              <a:lnSpc>
                <a:spcPts val="2520"/>
              </a:lnSpc>
              <a:spcBef>
                <a:spcPct val="0"/>
              </a:spcBef>
            </a:pPr>
            <a:r>
              <a:rPr lang="en-US" sz="2400" dirty="0">
                <a:latin typeface="Myriad Pro" panose="020B0503030403020204" pitchFamily="34" charset="0"/>
                <a:ea typeface="Poppins Italics"/>
                <a:cs typeface="Poppins Italics"/>
                <a:sym typeface="Poppins Italics"/>
              </a:rPr>
              <a:t>We work only with trusted and reliable partners, as confirmed by numerous positive reviews from our clients.</a:t>
            </a:r>
            <a:endParaRPr lang="ru-RU" sz="2400" dirty="0">
              <a:latin typeface="Myriad Pro" panose="020B0503030403020204" pitchFamily="34" charset="0"/>
              <a:ea typeface="Poppins Italics"/>
              <a:cs typeface="Poppins Italics"/>
              <a:sym typeface="Poppins Italics"/>
            </a:endParaRPr>
          </a:p>
        </p:txBody>
      </p:sp>
      <p:pic>
        <p:nvPicPr>
          <p:cNvPr id="24" name="Рисунок 23">
            <a:extLst>
              <a:ext uri="{FF2B5EF4-FFF2-40B4-BE49-F238E27FC236}">
                <a16:creationId xmlns:a16="http://schemas.microsoft.com/office/drawing/2014/main" id="{667F5571-D1C0-7EB2-6048-D400C442EABF}"/>
              </a:ext>
            </a:extLst>
          </p:cNvPr>
          <p:cNvPicPr>
            <a:picLocks noChangeAspect="1"/>
          </p:cNvPicPr>
          <p:nvPr/>
        </p:nvPicPr>
        <p:blipFill>
          <a:blip r:embed="rId2">
            <a:extLst>
              <a:ext uri="{28A0092B-C50C-407E-A947-70E740481C1C}">
                <a14:useLocalDpi xmlns:a14="http://schemas.microsoft.com/office/drawing/2010/main" val="0"/>
              </a:ext>
            </a:extLst>
          </a:blip>
          <a:srcRect l="19783" t="12424" r="30585" b="19972"/>
          <a:stretch>
            <a:fillRect/>
          </a:stretch>
        </p:blipFill>
        <p:spPr>
          <a:xfrm>
            <a:off x="685800" y="2552700"/>
            <a:ext cx="4572000" cy="3502952"/>
          </a:xfrm>
          <a:prstGeom prst="roundRect">
            <a:avLst>
              <a:gd name="adj" fmla="val 23187"/>
            </a:avLst>
          </a:prstGeom>
          <a:ln w="76200">
            <a:solidFill>
              <a:srgbClr val="FFC000"/>
            </a:solidFill>
            <a:prstDash val="solid"/>
          </a:ln>
        </p:spPr>
      </p:pic>
      <p:pic>
        <p:nvPicPr>
          <p:cNvPr id="28" name="Рисунок 27">
            <a:extLst>
              <a:ext uri="{FF2B5EF4-FFF2-40B4-BE49-F238E27FC236}">
                <a16:creationId xmlns:a16="http://schemas.microsoft.com/office/drawing/2014/main" id="{DFFF013D-1A50-4903-9B0D-1ED49FE03C70}"/>
              </a:ext>
            </a:extLst>
          </p:cNvPr>
          <p:cNvPicPr>
            <a:picLocks noChangeAspect="1"/>
          </p:cNvPicPr>
          <p:nvPr/>
        </p:nvPicPr>
        <p:blipFill>
          <a:blip r:embed="rId3">
            <a:extLst>
              <a:ext uri="{28A0092B-C50C-407E-A947-70E740481C1C}">
                <a14:useLocalDpi xmlns:a14="http://schemas.microsoft.com/office/drawing/2010/main" val="0"/>
              </a:ext>
            </a:extLst>
          </a:blip>
          <a:srcRect l="1914" r="1914"/>
          <a:stretch/>
        </p:blipFill>
        <p:spPr>
          <a:xfrm>
            <a:off x="6630053" y="2552700"/>
            <a:ext cx="4572000" cy="3502952"/>
          </a:xfrm>
          <a:prstGeom prst="roundRect">
            <a:avLst>
              <a:gd name="adj" fmla="val 23187"/>
            </a:avLst>
          </a:prstGeom>
          <a:ln w="76200">
            <a:solidFill>
              <a:srgbClr val="FFC000"/>
            </a:solidFill>
            <a:prstDash val="solid"/>
          </a:ln>
        </p:spPr>
      </p:pic>
      <p:pic>
        <p:nvPicPr>
          <p:cNvPr id="29" name="Рисунок 28">
            <a:extLst>
              <a:ext uri="{FF2B5EF4-FFF2-40B4-BE49-F238E27FC236}">
                <a16:creationId xmlns:a16="http://schemas.microsoft.com/office/drawing/2014/main" id="{4106F24A-5D9B-F214-2BAA-A3BBC7AAFECD}"/>
              </a:ext>
            </a:extLst>
          </p:cNvPr>
          <p:cNvPicPr>
            <a:picLocks noChangeAspect="1"/>
          </p:cNvPicPr>
          <p:nvPr/>
        </p:nvPicPr>
        <p:blipFill>
          <a:blip r:embed="rId4">
            <a:extLst>
              <a:ext uri="{28A0092B-C50C-407E-A947-70E740481C1C}">
                <a14:useLocalDpi xmlns:a14="http://schemas.microsoft.com/office/drawing/2010/main" val="0"/>
              </a:ext>
            </a:extLst>
          </a:blip>
          <a:srcRect l="29972" t="14241" r="24420" b="23636"/>
          <a:stretch>
            <a:fillRect/>
          </a:stretch>
        </p:blipFill>
        <p:spPr>
          <a:xfrm>
            <a:off x="12453343" y="2552700"/>
            <a:ext cx="4572000" cy="3502952"/>
          </a:xfrm>
          <a:prstGeom prst="roundRect">
            <a:avLst>
              <a:gd name="adj" fmla="val 23187"/>
            </a:avLst>
          </a:prstGeom>
          <a:ln w="76200">
            <a:solidFill>
              <a:srgbClr val="FFC000"/>
            </a:solidFill>
            <a:prstDash val="solid"/>
          </a:ln>
        </p:spPr>
      </p:pic>
      <p:grpSp>
        <p:nvGrpSpPr>
          <p:cNvPr id="2" name="Группа 1">
            <a:extLst>
              <a:ext uri="{FF2B5EF4-FFF2-40B4-BE49-F238E27FC236}">
                <a16:creationId xmlns:a16="http://schemas.microsoft.com/office/drawing/2014/main" id="{DA8EBD75-E6E4-647F-CCF8-C548717429F6}"/>
              </a:ext>
            </a:extLst>
          </p:cNvPr>
          <p:cNvGrpSpPr/>
          <p:nvPr/>
        </p:nvGrpSpPr>
        <p:grpSpPr>
          <a:xfrm>
            <a:off x="14401886" y="467196"/>
            <a:ext cx="2590800" cy="1121727"/>
            <a:chOff x="4343400" y="745173"/>
            <a:chExt cx="3290132" cy="1347200"/>
          </a:xfrm>
        </p:grpSpPr>
        <p:sp>
          <p:nvSpPr>
            <p:cNvPr id="3" name="Прямоугольник: скругленные углы 2">
              <a:extLst>
                <a:ext uri="{FF2B5EF4-FFF2-40B4-BE49-F238E27FC236}">
                  <a16:creationId xmlns:a16="http://schemas.microsoft.com/office/drawing/2014/main" id="{E66CD1FC-76C6-1051-D163-CBDDB06758F0}"/>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21">
              <a:extLst>
                <a:ext uri="{FF2B5EF4-FFF2-40B4-BE49-F238E27FC236}">
                  <a16:creationId xmlns:a16="http://schemas.microsoft.com/office/drawing/2014/main" id="{56560479-1854-DD22-1CDE-0F7DA60CBAFC}"/>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A74"/>
        </a:solidFill>
        <a:effectLst/>
      </p:bgPr>
    </p:bg>
    <p:spTree>
      <p:nvGrpSpPr>
        <p:cNvPr id="1" name="">
          <a:extLst>
            <a:ext uri="{FF2B5EF4-FFF2-40B4-BE49-F238E27FC236}">
              <a16:creationId xmlns:a16="http://schemas.microsoft.com/office/drawing/2014/main" id="{F235FCA5-D537-4B60-6090-5850360B7AA4}"/>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AD4821DC-B5E2-3C50-671D-1A357254C2F1}"/>
              </a:ext>
            </a:extLst>
          </p:cNvPr>
          <p:cNvSpPr txBox="1"/>
          <p:nvPr/>
        </p:nvSpPr>
        <p:spPr>
          <a:xfrm>
            <a:off x="848930" y="560745"/>
            <a:ext cx="8853743" cy="738664"/>
          </a:xfrm>
          <a:prstGeom prst="rect">
            <a:avLst/>
          </a:prstGeom>
        </p:spPr>
        <p:txBody>
          <a:bodyPr wrap="square" lIns="0" tIns="0" rIns="0" bIns="0" rtlCol="0" anchor="t">
            <a:spAutoFit/>
          </a:bodyPr>
          <a:lstStyle/>
          <a:p>
            <a:pPr algn="l"/>
            <a:r>
              <a:rPr lang="en-US" sz="4800" b="1" dirty="0">
                <a:solidFill>
                  <a:srgbClr val="FFC000"/>
                </a:solidFill>
                <a:latin typeface="Myriad Pro" panose="020B0503030403020204" pitchFamily="34" charset="0"/>
                <a:ea typeface="Poppins Bold"/>
                <a:cs typeface="Poppins Bold"/>
                <a:sym typeface="Poppins Bold"/>
              </a:rPr>
              <a:t>TOUR PRODUCTS / SERVICES</a:t>
            </a:r>
            <a:endParaRPr lang="ru-RU" sz="4800" b="1" dirty="0">
              <a:solidFill>
                <a:srgbClr val="FFC000"/>
              </a:solidFill>
              <a:latin typeface="Myriad Pro" panose="020B0503030403020204" pitchFamily="34" charset="0"/>
              <a:ea typeface="Poppins Bold"/>
              <a:cs typeface="Poppins Bold"/>
              <a:sym typeface="Poppins Bold"/>
            </a:endParaRPr>
          </a:p>
        </p:txBody>
      </p:sp>
      <p:grpSp>
        <p:nvGrpSpPr>
          <p:cNvPr id="26" name="Group 6">
            <a:extLst>
              <a:ext uri="{FF2B5EF4-FFF2-40B4-BE49-F238E27FC236}">
                <a16:creationId xmlns:a16="http://schemas.microsoft.com/office/drawing/2014/main" id="{A64DA2A1-FE17-ED5B-502C-0933FC7C5753}"/>
              </a:ext>
            </a:extLst>
          </p:cNvPr>
          <p:cNvGrpSpPr/>
          <p:nvPr/>
        </p:nvGrpSpPr>
        <p:grpSpPr>
          <a:xfrm>
            <a:off x="1741849" y="6047537"/>
            <a:ext cx="217131" cy="217131"/>
            <a:chOff x="0" y="0"/>
            <a:chExt cx="812800" cy="812800"/>
          </a:xfrm>
        </p:grpSpPr>
        <p:sp>
          <p:nvSpPr>
            <p:cNvPr id="33" name="Freeform 7">
              <a:extLst>
                <a:ext uri="{FF2B5EF4-FFF2-40B4-BE49-F238E27FC236}">
                  <a16:creationId xmlns:a16="http://schemas.microsoft.com/office/drawing/2014/main" id="{182919FB-7CB4-0E54-CBB4-52F2825F9C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4" name="TextBox 8">
              <a:extLst>
                <a:ext uri="{FF2B5EF4-FFF2-40B4-BE49-F238E27FC236}">
                  <a16:creationId xmlns:a16="http://schemas.microsoft.com/office/drawing/2014/main" id="{C10F3EC6-9F57-AD4E-919B-23F1FD488784}"/>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a16="http://schemas.microsoft.com/office/drawing/2014/main" id="{0F2C0F07-C0EA-C20C-29B7-7CADEB11EF03}"/>
              </a:ext>
            </a:extLst>
          </p:cNvPr>
          <p:cNvGrpSpPr/>
          <p:nvPr/>
        </p:nvGrpSpPr>
        <p:grpSpPr>
          <a:xfrm>
            <a:off x="2244021" y="5860489"/>
            <a:ext cx="166089" cy="166089"/>
            <a:chOff x="0" y="0"/>
            <a:chExt cx="812800" cy="812800"/>
          </a:xfrm>
        </p:grpSpPr>
        <p:sp>
          <p:nvSpPr>
            <p:cNvPr id="29" name="Freeform 7">
              <a:extLst>
                <a:ext uri="{FF2B5EF4-FFF2-40B4-BE49-F238E27FC236}">
                  <a16:creationId xmlns:a16="http://schemas.microsoft.com/office/drawing/2014/main" id="{B75A49C1-9342-B01F-C2D9-29148EEE69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0" name="TextBox 8">
              <a:extLst>
                <a:ext uri="{FF2B5EF4-FFF2-40B4-BE49-F238E27FC236}">
                  <a16:creationId xmlns:a16="http://schemas.microsoft.com/office/drawing/2014/main" id="{07642949-6F7D-60DB-3A63-D5127436950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 name="Группа 1">
            <a:extLst>
              <a:ext uri="{FF2B5EF4-FFF2-40B4-BE49-F238E27FC236}">
                <a16:creationId xmlns:a16="http://schemas.microsoft.com/office/drawing/2014/main" id="{474DBFCC-CD96-E492-2013-0BE4A9E8F3BB}"/>
              </a:ext>
            </a:extLst>
          </p:cNvPr>
          <p:cNvGrpSpPr/>
          <p:nvPr/>
        </p:nvGrpSpPr>
        <p:grpSpPr>
          <a:xfrm>
            <a:off x="803210" y="1409700"/>
            <a:ext cx="5109910" cy="5119141"/>
            <a:chOff x="381000" y="1527630"/>
            <a:chExt cx="7717235" cy="7731176"/>
          </a:xfrm>
        </p:grpSpPr>
        <p:grpSp>
          <p:nvGrpSpPr>
            <p:cNvPr id="23" name="Group 6">
              <a:extLst>
                <a:ext uri="{FF2B5EF4-FFF2-40B4-BE49-F238E27FC236}">
                  <a16:creationId xmlns:a16="http://schemas.microsoft.com/office/drawing/2014/main" id="{B5CED97E-6C7E-ADB2-923B-481C5CF50D42}"/>
                </a:ext>
              </a:extLst>
            </p:cNvPr>
            <p:cNvGrpSpPr/>
            <p:nvPr/>
          </p:nvGrpSpPr>
          <p:grpSpPr>
            <a:xfrm>
              <a:off x="5974886" y="7743004"/>
              <a:ext cx="835597" cy="835597"/>
              <a:chOff x="0" y="0"/>
              <a:chExt cx="812800" cy="812800"/>
            </a:xfrm>
          </p:grpSpPr>
          <p:sp>
            <p:nvSpPr>
              <p:cNvPr id="39" name="Freeform 7">
                <a:extLst>
                  <a:ext uri="{FF2B5EF4-FFF2-40B4-BE49-F238E27FC236}">
                    <a16:creationId xmlns:a16="http://schemas.microsoft.com/office/drawing/2014/main" id="{CC38BEB1-CD31-F114-97C8-3E2FC0396D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0" name="TextBox 8">
                <a:extLst>
                  <a:ext uri="{FF2B5EF4-FFF2-40B4-BE49-F238E27FC236}">
                    <a16:creationId xmlns:a16="http://schemas.microsoft.com/office/drawing/2014/main" id="{27BBCCC5-2C19-4C52-5DDE-2B244BFB6B9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dirty="0"/>
              </a:p>
            </p:txBody>
          </p:sp>
        </p:grpSp>
        <p:grpSp>
          <p:nvGrpSpPr>
            <p:cNvPr id="24" name="Group 6">
              <a:extLst>
                <a:ext uri="{FF2B5EF4-FFF2-40B4-BE49-F238E27FC236}">
                  <a16:creationId xmlns:a16="http://schemas.microsoft.com/office/drawing/2014/main" id="{B4597811-4B2F-F14C-62AD-C08FE4E3B324}"/>
                </a:ext>
              </a:extLst>
            </p:cNvPr>
            <p:cNvGrpSpPr/>
            <p:nvPr/>
          </p:nvGrpSpPr>
          <p:grpSpPr>
            <a:xfrm>
              <a:off x="4904684" y="1527630"/>
              <a:ext cx="1905799" cy="1905799"/>
              <a:chOff x="0" y="0"/>
              <a:chExt cx="812800" cy="812800"/>
            </a:xfrm>
          </p:grpSpPr>
          <p:sp>
            <p:nvSpPr>
              <p:cNvPr id="37" name="Freeform 7">
                <a:extLst>
                  <a:ext uri="{FF2B5EF4-FFF2-40B4-BE49-F238E27FC236}">
                    <a16:creationId xmlns:a16="http://schemas.microsoft.com/office/drawing/2014/main" id="{9E155D2F-9F5C-DB84-FD9C-E229BFAF19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8" name="TextBox 8">
                <a:extLst>
                  <a:ext uri="{FF2B5EF4-FFF2-40B4-BE49-F238E27FC236}">
                    <a16:creationId xmlns:a16="http://schemas.microsoft.com/office/drawing/2014/main" id="{D86A438E-F830-BF92-D749-458A14F3A26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6">
              <a:extLst>
                <a:ext uri="{FF2B5EF4-FFF2-40B4-BE49-F238E27FC236}">
                  <a16:creationId xmlns:a16="http://schemas.microsoft.com/office/drawing/2014/main" id="{16E1919E-FCA6-3BE5-AB71-DB63C13EAC1C}"/>
                </a:ext>
              </a:extLst>
            </p:cNvPr>
            <p:cNvGrpSpPr/>
            <p:nvPr/>
          </p:nvGrpSpPr>
          <p:grpSpPr>
            <a:xfrm>
              <a:off x="381000" y="8249428"/>
              <a:ext cx="640075" cy="640075"/>
              <a:chOff x="0" y="0"/>
              <a:chExt cx="812800" cy="812800"/>
            </a:xfrm>
          </p:grpSpPr>
          <p:sp>
            <p:nvSpPr>
              <p:cNvPr id="35" name="Freeform 7">
                <a:extLst>
                  <a:ext uri="{FF2B5EF4-FFF2-40B4-BE49-F238E27FC236}">
                    <a16:creationId xmlns:a16="http://schemas.microsoft.com/office/drawing/2014/main" id="{F2C7E0A5-FA02-C302-53B1-DACF7FBA8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6" name="TextBox 8">
                <a:extLst>
                  <a:ext uri="{FF2B5EF4-FFF2-40B4-BE49-F238E27FC236}">
                    <a16:creationId xmlns:a16="http://schemas.microsoft.com/office/drawing/2014/main" id="{59A120A1-A05D-8F64-8376-D3F9C514592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7" name="Group 6">
              <a:extLst>
                <a:ext uri="{FF2B5EF4-FFF2-40B4-BE49-F238E27FC236}">
                  <a16:creationId xmlns:a16="http://schemas.microsoft.com/office/drawing/2014/main" id="{1463A962-8463-614B-667C-81F5C7317053}"/>
                </a:ext>
              </a:extLst>
            </p:cNvPr>
            <p:cNvGrpSpPr/>
            <p:nvPr/>
          </p:nvGrpSpPr>
          <p:grpSpPr>
            <a:xfrm>
              <a:off x="1058103" y="8889503"/>
              <a:ext cx="369303" cy="369303"/>
              <a:chOff x="0" y="0"/>
              <a:chExt cx="812800" cy="812800"/>
            </a:xfrm>
          </p:grpSpPr>
          <p:sp>
            <p:nvSpPr>
              <p:cNvPr id="31" name="Freeform 7">
                <a:extLst>
                  <a:ext uri="{FF2B5EF4-FFF2-40B4-BE49-F238E27FC236}">
                    <a16:creationId xmlns:a16="http://schemas.microsoft.com/office/drawing/2014/main" id="{7929AC0D-4AAA-F3A0-D769-0FDB0C3F26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2" name="TextBox 8">
                <a:extLst>
                  <a:ext uri="{FF2B5EF4-FFF2-40B4-BE49-F238E27FC236}">
                    <a16:creationId xmlns:a16="http://schemas.microsoft.com/office/drawing/2014/main" id="{C93D24A0-7246-E9CE-7630-F1802FFDD50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18" name="Рисунок 17">
              <a:extLst>
                <a:ext uri="{FF2B5EF4-FFF2-40B4-BE49-F238E27FC236}">
                  <a16:creationId xmlns:a16="http://schemas.microsoft.com/office/drawing/2014/main" id="{171506DE-283F-86C4-BEC7-46A51B518446}"/>
                </a:ext>
              </a:extLst>
            </p:cNvPr>
            <p:cNvPicPr>
              <a:picLocks noChangeAspect="1"/>
            </p:cNvPicPr>
            <p:nvPr/>
          </p:nvPicPr>
          <p:blipFill>
            <a:blip r:embed="rId2">
              <a:extLst>
                <a:ext uri="{28A0092B-C50C-407E-A947-70E740481C1C}">
                  <a14:useLocalDpi xmlns:a14="http://schemas.microsoft.com/office/drawing/2010/main" val="0"/>
                </a:ext>
              </a:extLst>
            </a:blip>
            <a:srcRect l="6096" r="6096"/>
            <a:stretch/>
          </p:blipFill>
          <p:spPr>
            <a:xfrm>
              <a:off x="381000" y="2354946"/>
              <a:ext cx="7717235" cy="5912754"/>
            </a:xfrm>
            <a:prstGeom prst="roundRect">
              <a:avLst>
                <a:gd name="adj" fmla="val 23187"/>
              </a:avLst>
            </a:prstGeom>
            <a:ln w="76200">
              <a:solidFill>
                <a:srgbClr val="FFC000"/>
              </a:solidFill>
              <a:prstDash val="solid"/>
            </a:ln>
          </p:spPr>
        </p:pic>
      </p:grpSp>
      <p:grpSp>
        <p:nvGrpSpPr>
          <p:cNvPr id="50" name="Group 6">
            <a:extLst>
              <a:ext uri="{FF2B5EF4-FFF2-40B4-BE49-F238E27FC236}">
                <a16:creationId xmlns:a16="http://schemas.microsoft.com/office/drawing/2014/main" id="{BF47E9EF-77EE-D101-0F8F-5587037AA421}"/>
              </a:ext>
            </a:extLst>
          </p:cNvPr>
          <p:cNvGrpSpPr/>
          <p:nvPr/>
        </p:nvGrpSpPr>
        <p:grpSpPr>
          <a:xfrm>
            <a:off x="7527684" y="6047537"/>
            <a:ext cx="217131" cy="217131"/>
            <a:chOff x="0" y="0"/>
            <a:chExt cx="812800" cy="812800"/>
          </a:xfrm>
        </p:grpSpPr>
        <p:sp>
          <p:nvSpPr>
            <p:cNvPr id="68" name="Freeform 7">
              <a:extLst>
                <a:ext uri="{FF2B5EF4-FFF2-40B4-BE49-F238E27FC236}">
                  <a16:creationId xmlns:a16="http://schemas.microsoft.com/office/drawing/2014/main" id="{2FBC7EE8-5E55-E341-0FDF-26244509D6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69" name="TextBox 8">
              <a:extLst>
                <a:ext uri="{FF2B5EF4-FFF2-40B4-BE49-F238E27FC236}">
                  <a16:creationId xmlns:a16="http://schemas.microsoft.com/office/drawing/2014/main" id="{FFEF36E4-6DF2-302D-E6DF-E9B3E7A11C74}"/>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1" name="Group 6">
            <a:extLst>
              <a:ext uri="{FF2B5EF4-FFF2-40B4-BE49-F238E27FC236}">
                <a16:creationId xmlns:a16="http://schemas.microsoft.com/office/drawing/2014/main" id="{928EC8CA-852F-DECB-6726-9485CB993114}"/>
              </a:ext>
            </a:extLst>
          </p:cNvPr>
          <p:cNvGrpSpPr/>
          <p:nvPr/>
        </p:nvGrpSpPr>
        <p:grpSpPr>
          <a:xfrm>
            <a:off x="8029856" y="5860489"/>
            <a:ext cx="166089" cy="166089"/>
            <a:chOff x="0" y="0"/>
            <a:chExt cx="812800" cy="812800"/>
          </a:xfrm>
        </p:grpSpPr>
        <p:sp>
          <p:nvSpPr>
            <p:cNvPr id="66" name="Freeform 7">
              <a:extLst>
                <a:ext uri="{FF2B5EF4-FFF2-40B4-BE49-F238E27FC236}">
                  <a16:creationId xmlns:a16="http://schemas.microsoft.com/office/drawing/2014/main" id="{311C6397-3C81-DA84-162C-50CB3781A11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67" name="TextBox 8">
              <a:extLst>
                <a:ext uri="{FF2B5EF4-FFF2-40B4-BE49-F238E27FC236}">
                  <a16:creationId xmlns:a16="http://schemas.microsoft.com/office/drawing/2014/main" id="{E0F718C1-28A8-AB51-8413-7AE501E324C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2" name="Группа 51">
            <a:extLst>
              <a:ext uri="{FF2B5EF4-FFF2-40B4-BE49-F238E27FC236}">
                <a16:creationId xmlns:a16="http://schemas.microsoft.com/office/drawing/2014/main" id="{52AB3E61-B9BC-7B68-8671-D1FCE1558C4F}"/>
              </a:ext>
            </a:extLst>
          </p:cNvPr>
          <p:cNvGrpSpPr/>
          <p:nvPr/>
        </p:nvGrpSpPr>
        <p:grpSpPr>
          <a:xfrm>
            <a:off x="6589045" y="1409700"/>
            <a:ext cx="5109910" cy="5119141"/>
            <a:chOff x="381000" y="1527630"/>
            <a:chExt cx="7717235" cy="7731176"/>
          </a:xfrm>
        </p:grpSpPr>
        <p:grpSp>
          <p:nvGrpSpPr>
            <p:cNvPr id="53" name="Group 6">
              <a:extLst>
                <a:ext uri="{FF2B5EF4-FFF2-40B4-BE49-F238E27FC236}">
                  <a16:creationId xmlns:a16="http://schemas.microsoft.com/office/drawing/2014/main" id="{AC0BFD80-11EA-5584-3529-8D0C7F215776}"/>
                </a:ext>
              </a:extLst>
            </p:cNvPr>
            <p:cNvGrpSpPr/>
            <p:nvPr/>
          </p:nvGrpSpPr>
          <p:grpSpPr>
            <a:xfrm>
              <a:off x="5974886" y="7743004"/>
              <a:ext cx="835597" cy="835597"/>
              <a:chOff x="0" y="0"/>
              <a:chExt cx="812800" cy="812800"/>
            </a:xfrm>
          </p:grpSpPr>
          <p:sp>
            <p:nvSpPr>
              <p:cNvPr id="64" name="Freeform 7">
                <a:extLst>
                  <a:ext uri="{FF2B5EF4-FFF2-40B4-BE49-F238E27FC236}">
                    <a16:creationId xmlns:a16="http://schemas.microsoft.com/office/drawing/2014/main" id="{B5FDDF60-268A-CE74-B91A-36F527C575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65" name="TextBox 8">
                <a:extLst>
                  <a:ext uri="{FF2B5EF4-FFF2-40B4-BE49-F238E27FC236}">
                    <a16:creationId xmlns:a16="http://schemas.microsoft.com/office/drawing/2014/main" id="{013897D1-49AA-5713-1D86-FD93817E9A04}"/>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dirty="0"/>
              </a:p>
            </p:txBody>
          </p:sp>
        </p:grpSp>
        <p:grpSp>
          <p:nvGrpSpPr>
            <p:cNvPr id="54" name="Group 6">
              <a:extLst>
                <a:ext uri="{FF2B5EF4-FFF2-40B4-BE49-F238E27FC236}">
                  <a16:creationId xmlns:a16="http://schemas.microsoft.com/office/drawing/2014/main" id="{DF61350E-B735-7BA3-DB66-1EC5853ED0D0}"/>
                </a:ext>
              </a:extLst>
            </p:cNvPr>
            <p:cNvGrpSpPr/>
            <p:nvPr/>
          </p:nvGrpSpPr>
          <p:grpSpPr>
            <a:xfrm>
              <a:off x="4904684" y="1527630"/>
              <a:ext cx="1905799" cy="1905799"/>
              <a:chOff x="0" y="0"/>
              <a:chExt cx="812800" cy="812800"/>
            </a:xfrm>
          </p:grpSpPr>
          <p:sp>
            <p:nvSpPr>
              <p:cNvPr id="62" name="Freeform 7">
                <a:extLst>
                  <a:ext uri="{FF2B5EF4-FFF2-40B4-BE49-F238E27FC236}">
                    <a16:creationId xmlns:a16="http://schemas.microsoft.com/office/drawing/2014/main" id="{CE0B386B-F317-A477-AE1B-465813B367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63" name="TextBox 8">
                <a:extLst>
                  <a:ext uri="{FF2B5EF4-FFF2-40B4-BE49-F238E27FC236}">
                    <a16:creationId xmlns:a16="http://schemas.microsoft.com/office/drawing/2014/main" id="{34473961-1359-EA7A-D4B1-5553ED727AC1}"/>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5" name="Group 6">
              <a:extLst>
                <a:ext uri="{FF2B5EF4-FFF2-40B4-BE49-F238E27FC236}">
                  <a16:creationId xmlns:a16="http://schemas.microsoft.com/office/drawing/2014/main" id="{20C52A3C-E08D-F21B-3BF9-2E9654A28980}"/>
                </a:ext>
              </a:extLst>
            </p:cNvPr>
            <p:cNvGrpSpPr/>
            <p:nvPr/>
          </p:nvGrpSpPr>
          <p:grpSpPr>
            <a:xfrm>
              <a:off x="381000" y="8249428"/>
              <a:ext cx="640075" cy="640075"/>
              <a:chOff x="0" y="0"/>
              <a:chExt cx="812800" cy="812800"/>
            </a:xfrm>
          </p:grpSpPr>
          <p:sp>
            <p:nvSpPr>
              <p:cNvPr id="60" name="Freeform 7">
                <a:extLst>
                  <a:ext uri="{FF2B5EF4-FFF2-40B4-BE49-F238E27FC236}">
                    <a16:creationId xmlns:a16="http://schemas.microsoft.com/office/drawing/2014/main" id="{43D1DDA4-C053-1F50-17F3-C612FEFFD0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61" name="TextBox 8">
                <a:extLst>
                  <a:ext uri="{FF2B5EF4-FFF2-40B4-BE49-F238E27FC236}">
                    <a16:creationId xmlns:a16="http://schemas.microsoft.com/office/drawing/2014/main" id="{0132B275-668C-CAC5-F6B3-0C0D5F53780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6" name="Group 6">
              <a:extLst>
                <a:ext uri="{FF2B5EF4-FFF2-40B4-BE49-F238E27FC236}">
                  <a16:creationId xmlns:a16="http://schemas.microsoft.com/office/drawing/2014/main" id="{AFBDF4E8-1EA6-F06E-CFF4-810629D5E611}"/>
                </a:ext>
              </a:extLst>
            </p:cNvPr>
            <p:cNvGrpSpPr/>
            <p:nvPr/>
          </p:nvGrpSpPr>
          <p:grpSpPr>
            <a:xfrm>
              <a:off x="1058103" y="8889503"/>
              <a:ext cx="369303" cy="369303"/>
              <a:chOff x="0" y="0"/>
              <a:chExt cx="812800" cy="812800"/>
            </a:xfrm>
          </p:grpSpPr>
          <p:sp>
            <p:nvSpPr>
              <p:cNvPr id="58" name="Freeform 7">
                <a:extLst>
                  <a:ext uri="{FF2B5EF4-FFF2-40B4-BE49-F238E27FC236}">
                    <a16:creationId xmlns:a16="http://schemas.microsoft.com/office/drawing/2014/main" id="{AC14D3F3-3FE0-0E3E-EDF2-4CFF2F9077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59" name="TextBox 8">
                <a:extLst>
                  <a:ext uri="{FF2B5EF4-FFF2-40B4-BE49-F238E27FC236}">
                    <a16:creationId xmlns:a16="http://schemas.microsoft.com/office/drawing/2014/main" id="{19AF2C17-5B6C-F1AE-6AF2-9574825AF4F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57" name="Рисунок 56">
              <a:extLst>
                <a:ext uri="{FF2B5EF4-FFF2-40B4-BE49-F238E27FC236}">
                  <a16:creationId xmlns:a16="http://schemas.microsoft.com/office/drawing/2014/main" id="{6E491BE4-D18E-6E36-7C76-9B15D9A773AE}"/>
                </a:ext>
              </a:extLst>
            </p:cNvPr>
            <p:cNvPicPr>
              <a:picLocks noChangeAspect="1"/>
            </p:cNvPicPr>
            <p:nvPr/>
          </p:nvPicPr>
          <p:blipFill>
            <a:blip r:embed="rId3">
              <a:extLst>
                <a:ext uri="{28A0092B-C50C-407E-A947-70E740481C1C}">
                  <a14:useLocalDpi xmlns:a14="http://schemas.microsoft.com/office/drawing/2010/main" val="0"/>
                </a:ext>
              </a:extLst>
            </a:blip>
            <a:srcRect l="12152" t="3439" r="15592"/>
            <a:stretch>
              <a:fillRect/>
            </a:stretch>
          </p:blipFill>
          <p:spPr>
            <a:xfrm>
              <a:off x="381000" y="2354946"/>
              <a:ext cx="7717235" cy="5912754"/>
            </a:xfrm>
            <a:prstGeom prst="roundRect">
              <a:avLst>
                <a:gd name="adj" fmla="val 23187"/>
              </a:avLst>
            </a:prstGeom>
            <a:ln w="76200">
              <a:solidFill>
                <a:srgbClr val="FFC000"/>
              </a:solidFill>
              <a:prstDash val="solid"/>
            </a:ln>
          </p:spPr>
        </p:pic>
      </p:grpSp>
      <p:grpSp>
        <p:nvGrpSpPr>
          <p:cNvPr id="71" name="Group 6">
            <a:extLst>
              <a:ext uri="{FF2B5EF4-FFF2-40B4-BE49-F238E27FC236}">
                <a16:creationId xmlns:a16="http://schemas.microsoft.com/office/drawing/2014/main" id="{D411332B-C06E-670A-A8F7-854EFF8A7EDD}"/>
              </a:ext>
            </a:extLst>
          </p:cNvPr>
          <p:cNvGrpSpPr/>
          <p:nvPr/>
        </p:nvGrpSpPr>
        <p:grpSpPr>
          <a:xfrm>
            <a:off x="13540113" y="6047537"/>
            <a:ext cx="217131" cy="217131"/>
            <a:chOff x="0" y="0"/>
            <a:chExt cx="812800" cy="812800"/>
          </a:xfrm>
        </p:grpSpPr>
        <p:sp>
          <p:nvSpPr>
            <p:cNvPr id="89" name="Freeform 7">
              <a:extLst>
                <a:ext uri="{FF2B5EF4-FFF2-40B4-BE49-F238E27FC236}">
                  <a16:creationId xmlns:a16="http://schemas.microsoft.com/office/drawing/2014/main" id="{F6E26E7B-71A1-F9A3-5811-794C88772F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90" name="TextBox 8">
              <a:extLst>
                <a:ext uri="{FF2B5EF4-FFF2-40B4-BE49-F238E27FC236}">
                  <a16:creationId xmlns:a16="http://schemas.microsoft.com/office/drawing/2014/main" id="{2CCEDB35-F9BD-7C8C-A2EB-9581D297FC6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2" name="Group 6">
            <a:extLst>
              <a:ext uri="{FF2B5EF4-FFF2-40B4-BE49-F238E27FC236}">
                <a16:creationId xmlns:a16="http://schemas.microsoft.com/office/drawing/2014/main" id="{43542E20-815E-D042-9A2B-34F5B90D3868}"/>
              </a:ext>
            </a:extLst>
          </p:cNvPr>
          <p:cNvGrpSpPr/>
          <p:nvPr/>
        </p:nvGrpSpPr>
        <p:grpSpPr>
          <a:xfrm>
            <a:off x="14042285" y="5860489"/>
            <a:ext cx="166089" cy="166089"/>
            <a:chOff x="0" y="0"/>
            <a:chExt cx="812800" cy="812800"/>
          </a:xfrm>
        </p:grpSpPr>
        <p:sp>
          <p:nvSpPr>
            <p:cNvPr id="87" name="Freeform 7">
              <a:extLst>
                <a:ext uri="{FF2B5EF4-FFF2-40B4-BE49-F238E27FC236}">
                  <a16:creationId xmlns:a16="http://schemas.microsoft.com/office/drawing/2014/main" id="{295B601E-D7B7-B362-61E2-1A69AF86D4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88" name="TextBox 8">
              <a:extLst>
                <a:ext uri="{FF2B5EF4-FFF2-40B4-BE49-F238E27FC236}">
                  <a16:creationId xmlns:a16="http://schemas.microsoft.com/office/drawing/2014/main" id="{1E3A4AD4-2373-C85A-BE32-74400023137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3" name="Группа 72">
            <a:extLst>
              <a:ext uri="{FF2B5EF4-FFF2-40B4-BE49-F238E27FC236}">
                <a16:creationId xmlns:a16="http://schemas.microsoft.com/office/drawing/2014/main" id="{332A2D3B-4D84-B178-D12E-44B4490C3268}"/>
              </a:ext>
            </a:extLst>
          </p:cNvPr>
          <p:cNvGrpSpPr/>
          <p:nvPr/>
        </p:nvGrpSpPr>
        <p:grpSpPr>
          <a:xfrm>
            <a:off x="12601474" y="1439276"/>
            <a:ext cx="5109910" cy="5089565"/>
            <a:chOff x="381000" y="1572297"/>
            <a:chExt cx="7717235" cy="7686509"/>
          </a:xfrm>
        </p:grpSpPr>
        <p:grpSp>
          <p:nvGrpSpPr>
            <p:cNvPr id="74" name="Group 6">
              <a:extLst>
                <a:ext uri="{FF2B5EF4-FFF2-40B4-BE49-F238E27FC236}">
                  <a16:creationId xmlns:a16="http://schemas.microsoft.com/office/drawing/2014/main" id="{87F1B83E-A1D5-11D8-0DE9-89145B91C72A}"/>
                </a:ext>
              </a:extLst>
            </p:cNvPr>
            <p:cNvGrpSpPr/>
            <p:nvPr/>
          </p:nvGrpSpPr>
          <p:grpSpPr>
            <a:xfrm>
              <a:off x="5974886" y="7743004"/>
              <a:ext cx="835597" cy="835597"/>
              <a:chOff x="0" y="0"/>
              <a:chExt cx="812800" cy="812800"/>
            </a:xfrm>
          </p:grpSpPr>
          <p:sp>
            <p:nvSpPr>
              <p:cNvPr id="85" name="Freeform 7">
                <a:extLst>
                  <a:ext uri="{FF2B5EF4-FFF2-40B4-BE49-F238E27FC236}">
                    <a16:creationId xmlns:a16="http://schemas.microsoft.com/office/drawing/2014/main" id="{E6FB3418-8EBB-5419-B58F-54CA09FC01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86" name="TextBox 8">
                <a:extLst>
                  <a:ext uri="{FF2B5EF4-FFF2-40B4-BE49-F238E27FC236}">
                    <a16:creationId xmlns:a16="http://schemas.microsoft.com/office/drawing/2014/main" id="{F4835CDB-7110-9692-DC32-E0E653C0D6A6}"/>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dirty="0"/>
              </a:p>
            </p:txBody>
          </p:sp>
        </p:grpSp>
        <p:grpSp>
          <p:nvGrpSpPr>
            <p:cNvPr id="75" name="Group 6">
              <a:extLst>
                <a:ext uri="{FF2B5EF4-FFF2-40B4-BE49-F238E27FC236}">
                  <a16:creationId xmlns:a16="http://schemas.microsoft.com/office/drawing/2014/main" id="{E919E8C1-5010-447F-556D-114DF2A07E7B}"/>
                </a:ext>
              </a:extLst>
            </p:cNvPr>
            <p:cNvGrpSpPr/>
            <p:nvPr/>
          </p:nvGrpSpPr>
          <p:grpSpPr>
            <a:xfrm>
              <a:off x="5021984" y="1572297"/>
              <a:ext cx="1905799" cy="2085893"/>
              <a:chOff x="50027" y="19050"/>
              <a:chExt cx="812800" cy="889608"/>
            </a:xfrm>
          </p:grpSpPr>
          <p:sp>
            <p:nvSpPr>
              <p:cNvPr id="83" name="Freeform 7">
                <a:extLst>
                  <a:ext uri="{FF2B5EF4-FFF2-40B4-BE49-F238E27FC236}">
                    <a16:creationId xmlns:a16="http://schemas.microsoft.com/office/drawing/2014/main" id="{A2C5927B-BA07-6701-EE47-4C3757D4E40A}"/>
                  </a:ext>
                </a:extLst>
              </p:cNvPr>
              <p:cNvSpPr/>
              <p:nvPr/>
            </p:nvSpPr>
            <p:spPr>
              <a:xfrm>
                <a:off x="50027" y="9585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84" name="TextBox 8">
                <a:extLst>
                  <a:ext uri="{FF2B5EF4-FFF2-40B4-BE49-F238E27FC236}">
                    <a16:creationId xmlns:a16="http://schemas.microsoft.com/office/drawing/2014/main" id="{BA9B4E16-EF7D-1287-CD42-38C7EDA72FB4}"/>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6" name="Group 6">
              <a:extLst>
                <a:ext uri="{FF2B5EF4-FFF2-40B4-BE49-F238E27FC236}">
                  <a16:creationId xmlns:a16="http://schemas.microsoft.com/office/drawing/2014/main" id="{693A2274-FBC8-B46E-017C-CE9569D72A29}"/>
                </a:ext>
              </a:extLst>
            </p:cNvPr>
            <p:cNvGrpSpPr/>
            <p:nvPr/>
          </p:nvGrpSpPr>
          <p:grpSpPr>
            <a:xfrm>
              <a:off x="381000" y="8249428"/>
              <a:ext cx="640075" cy="640075"/>
              <a:chOff x="0" y="0"/>
              <a:chExt cx="812800" cy="812800"/>
            </a:xfrm>
          </p:grpSpPr>
          <p:sp>
            <p:nvSpPr>
              <p:cNvPr id="81" name="Freeform 7">
                <a:extLst>
                  <a:ext uri="{FF2B5EF4-FFF2-40B4-BE49-F238E27FC236}">
                    <a16:creationId xmlns:a16="http://schemas.microsoft.com/office/drawing/2014/main" id="{96778AC5-BF54-ABE5-7D84-4E5E7AEC63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82" name="TextBox 8">
                <a:extLst>
                  <a:ext uri="{FF2B5EF4-FFF2-40B4-BE49-F238E27FC236}">
                    <a16:creationId xmlns:a16="http://schemas.microsoft.com/office/drawing/2014/main" id="{7939B738-048D-30B4-33F6-3878EA4FBD9D}"/>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77" name="Group 6">
              <a:extLst>
                <a:ext uri="{FF2B5EF4-FFF2-40B4-BE49-F238E27FC236}">
                  <a16:creationId xmlns:a16="http://schemas.microsoft.com/office/drawing/2014/main" id="{748162EE-534E-B63B-4E23-F29496E0863E}"/>
                </a:ext>
              </a:extLst>
            </p:cNvPr>
            <p:cNvGrpSpPr/>
            <p:nvPr/>
          </p:nvGrpSpPr>
          <p:grpSpPr>
            <a:xfrm>
              <a:off x="1058103" y="8889503"/>
              <a:ext cx="369303" cy="369303"/>
              <a:chOff x="0" y="0"/>
              <a:chExt cx="812800" cy="812800"/>
            </a:xfrm>
          </p:grpSpPr>
          <p:sp>
            <p:nvSpPr>
              <p:cNvPr id="79" name="Freeform 7">
                <a:extLst>
                  <a:ext uri="{FF2B5EF4-FFF2-40B4-BE49-F238E27FC236}">
                    <a16:creationId xmlns:a16="http://schemas.microsoft.com/office/drawing/2014/main" id="{039AC063-5B16-F34F-955D-F06776B72F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80" name="TextBox 8">
                <a:extLst>
                  <a:ext uri="{FF2B5EF4-FFF2-40B4-BE49-F238E27FC236}">
                    <a16:creationId xmlns:a16="http://schemas.microsoft.com/office/drawing/2014/main" id="{34155796-9EA0-8B0F-5597-2358A9DE1BD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pic>
          <p:nvPicPr>
            <p:cNvPr id="78" name="Рисунок 77">
              <a:extLst>
                <a:ext uri="{FF2B5EF4-FFF2-40B4-BE49-F238E27FC236}">
                  <a16:creationId xmlns:a16="http://schemas.microsoft.com/office/drawing/2014/main" id="{BEAC478A-4EDB-3B29-5E47-876E4AEEB211}"/>
                </a:ext>
              </a:extLst>
            </p:cNvPr>
            <p:cNvPicPr>
              <a:picLocks noChangeAspect="1"/>
            </p:cNvPicPr>
            <p:nvPr/>
          </p:nvPicPr>
          <p:blipFill>
            <a:blip r:embed="rId4">
              <a:extLst>
                <a:ext uri="{28A0092B-C50C-407E-A947-70E740481C1C}">
                  <a14:useLocalDpi xmlns:a14="http://schemas.microsoft.com/office/drawing/2010/main" val="0"/>
                </a:ext>
              </a:extLst>
            </a:blip>
            <a:srcRect l="13084" r="13084"/>
            <a:stretch/>
          </p:blipFill>
          <p:spPr>
            <a:xfrm>
              <a:off x="381000" y="2354946"/>
              <a:ext cx="7717235" cy="5912754"/>
            </a:xfrm>
            <a:prstGeom prst="roundRect">
              <a:avLst>
                <a:gd name="adj" fmla="val 23187"/>
              </a:avLst>
            </a:prstGeom>
            <a:ln w="76200">
              <a:solidFill>
                <a:srgbClr val="FFC000"/>
              </a:solidFill>
              <a:prstDash val="solid"/>
            </a:ln>
          </p:spPr>
        </p:pic>
      </p:grpSp>
      <p:sp>
        <p:nvSpPr>
          <p:cNvPr id="3" name="TextBox 27">
            <a:extLst>
              <a:ext uri="{FF2B5EF4-FFF2-40B4-BE49-F238E27FC236}">
                <a16:creationId xmlns:a16="http://schemas.microsoft.com/office/drawing/2014/main" id="{D598F21B-D3F6-07E3-3F98-94D857146CF1}"/>
              </a:ext>
            </a:extLst>
          </p:cNvPr>
          <p:cNvSpPr txBox="1"/>
          <p:nvPr/>
        </p:nvSpPr>
        <p:spPr>
          <a:xfrm>
            <a:off x="497908" y="6456295"/>
            <a:ext cx="5720514" cy="2886881"/>
          </a:xfrm>
          <a:prstGeom prst="rect">
            <a:avLst/>
          </a:prstGeom>
        </p:spPr>
        <p:txBody>
          <a:bodyPr wrap="square" lIns="0" tIns="0" rIns="0" bIns="0" rtlCol="0" anchor="t">
            <a:spAutoFit/>
          </a:bodyPr>
          <a:lstStyle/>
          <a:p>
            <a:pPr algn="ctr">
              <a:lnSpc>
                <a:spcPts val="2520"/>
              </a:lnSpc>
              <a:spcBef>
                <a:spcPct val="0"/>
              </a:spcBef>
            </a:pPr>
            <a:endParaRPr lang="ru-RU" sz="2400" dirty="0">
              <a:solidFill>
                <a:schemeClr val="bg1"/>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chemeClr val="bg1"/>
                </a:solidFill>
                <a:latin typeface="Myriad Pro" panose="020B0503030403020204" pitchFamily="34" charset="0"/>
              </a:rPr>
              <a:t>MOUNTAIN TOURS</a:t>
            </a:r>
          </a:p>
          <a:p>
            <a:pPr algn="ctr">
              <a:lnSpc>
                <a:spcPts val="2520"/>
              </a:lnSpc>
              <a:spcBef>
                <a:spcPct val="0"/>
              </a:spcBef>
            </a:pPr>
            <a:r>
              <a:rPr lang="en-US" sz="2400" dirty="0">
                <a:solidFill>
                  <a:schemeClr val="bg1"/>
                </a:solidFill>
                <a:latin typeface="Myriad Pro" panose="020B0503030403020204" pitchFamily="34" charset="0"/>
                <a:ea typeface="Poppins Italics"/>
                <a:cs typeface="Poppins Italics"/>
                <a:sym typeface="Poppins Italics"/>
              </a:rPr>
              <a:t>The mountain routes of Kyrgyzstan offer breathtaking views and unforgettable emotions. Travelers can enjoy fresh air, pristine nature, and peaceful silence away from the city. These tours are suitable both for active adventurers and for those who prefer a more relaxed vacation.</a:t>
            </a:r>
            <a:endParaRPr lang="ru-RU" sz="2400" dirty="0">
              <a:solidFill>
                <a:schemeClr val="bg1"/>
              </a:solidFill>
              <a:latin typeface="Myriad Pro" panose="020B0503030403020204" pitchFamily="34" charset="0"/>
              <a:ea typeface="Poppins Italics"/>
              <a:cs typeface="Poppins Italics"/>
              <a:sym typeface="Poppins Italics"/>
            </a:endParaRPr>
          </a:p>
        </p:txBody>
      </p:sp>
      <p:sp>
        <p:nvSpPr>
          <p:cNvPr id="4" name="TextBox 27">
            <a:extLst>
              <a:ext uri="{FF2B5EF4-FFF2-40B4-BE49-F238E27FC236}">
                <a16:creationId xmlns:a16="http://schemas.microsoft.com/office/drawing/2014/main" id="{A6715489-D4F9-36F5-6F3A-86E6C7C21870}"/>
              </a:ext>
            </a:extLst>
          </p:cNvPr>
          <p:cNvSpPr txBox="1"/>
          <p:nvPr/>
        </p:nvSpPr>
        <p:spPr>
          <a:xfrm>
            <a:off x="6287577" y="6776895"/>
            <a:ext cx="5720514" cy="2245679"/>
          </a:xfrm>
          <a:prstGeom prst="rect">
            <a:avLst/>
          </a:prstGeom>
        </p:spPr>
        <p:txBody>
          <a:bodyPr wrap="square" lIns="0" tIns="0" rIns="0" bIns="0" rtlCol="0" anchor="t">
            <a:spAutoFit/>
          </a:bodyPr>
          <a:lstStyle/>
          <a:p>
            <a:pPr algn="ctr">
              <a:lnSpc>
                <a:spcPts val="2520"/>
              </a:lnSpc>
              <a:spcBef>
                <a:spcPct val="0"/>
              </a:spcBef>
            </a:pPr>
            <a:r>
              <a:rPr lang="en-US" sz="3200" b="1" dirty="0">
                <a:solidFill>
                  <a:schemeClr val="bg1"/>
                </a:solidFill>
                <a:latin typeface="Myriad Pro" panose="020B0503030403020204" pitchFamily="34" charset="0"/>
              </a:rPr>
              <a:t>LAKES OF KYRGYZSTAN</a:t>
            </a:r>
          </a:p>
          <a:p>
            <a:pPr algn="ctr">
              <a:lnSpc>
                <a:spcPts val="2520"/>
              </a:lnSpc>
              <a:spcBef>
                <a:spcPct val="0"/>
              </a:spcBef>
            </a:pPr>
            <a:r>
              <a:rPr lang="en-US" sz="2400" dirty="0">
                <a:solidFill>
                  <a:schemeClr val="bg1"/>
                </a:solidFill>
                <a:latin typeface="Myriad Pro" panose="020B0503030403020204" pitchFamily="34" charset="0"/>
                <a:ea typeface="Poppins Italics"/>
                <a:cs typeface="Poppins Italics"/>
                <a:sym typeface="Poppins Italics"/>
              </a:rPr>
              <a:t>The lakes of Kyrgyzstan attract visitors with their crystal-clear waters and picturesque landscapes. Here, beach leisure can be combined with active sports such as kayaking or fishing. A lake holiday is ideal for families, couples, and groups of friends.</a:t>
            </a:r>
            <a:endParaRPr lang="ru-RU" sz="2400" dirty="0">
              <a:solidFill>
                <a:schemeClr val="bg1"/>
              </a:solidFill>
              <a:latin typeface="Myriad Pro" panose="020B0503030403020204" pitchFamily="34" charset="0"/>
              <a:ea typeface="Poppins Italics"/>
              <a:cs typeface="Poppins Italics"/>
              <a:sym typeface="Poppins Italics"/>
            </a:endParaRPr>
          </a:p>
        </p:txBody>
      </p:sp>
      <p:sp>
        <p:nvSpPr>
          <p:cNvPr id="5" name="TextBox 27">
            <a:extLst>
              <a:ext uri="{FF2B5EF4-FFF2-40B4-BE49-F238E27FC236}">
                <a16:creationId xmlns:a16="http://schemas.microsoft.com/office/drawing/2014/main" id="{125BF61D-2FB9-C496-DA65-0D09378AB6E7}"/>
              </a:ext>
            </a:extLst>
          </p:cNvPr>
          <p:cNvSpPr txBox="1"/>
          <p:nvPr/>
        </p:nvSpPr>
        <p:spPr>
          <a:xfrm>
            <a:off x="12311412" y="6776895"/>
            <a:ext cx="5720514" cy="2245679"/>
          </a:xfrm>
          <a:prstGeom prst="rect">
            <a:avLst/>
          </a:prstGeom>
        </p:spPr>
        <p:txBody>
          <a:bodyPr wrap="square" lIns="0" tIns="0" rIns="0" bIns="0" rtlCol="0" anchor="t">
            <a:spAutoFit/>
          </a:bodyPr>
          <a:lstStyle/>
          <a:p>
            <a:pPr algn="ctr">
              <a:lnSpc>
                <a:spcPts val="2520"/>
              </a:lnSpc>
              <a:spcBef>
                <a:spcPct val="0"/>
              </a:spcBef>
            </a:pPr>
            <a:r>
              <a:rPr lang="en-US" sz="3200" b="1" dirty="0">
                <a:solidFill>
                  <a:schemeClr val="bg1"/>
                </a:solidFill>
                <a:latin typeface="Myriad Pro" panose="020B0503030403020204" pitchFamily="34" charset="0"/>
              </a:rPr>
              <a:t>CULTURAL TOURS</a:t>
            </a:r>
          </a:p>
          <a:p>
            <a:pPr algn="ctr">
              <a:lnSpc>
                <a:spcPts val="2520"/>
              </a:lnSpc>
              <a:spcBef>
                <a:spcPct val="0"/>
              </a:spcBef>
            </a:pPr>
            <a:r>
              <a:rPr lang="en-US" sz="2400" dirty="0">
                <a:solidFill>
                  <a:schemeClr val="bg1"/>
                </a:solidFill>
                <a:latin typeface="Myriad Pro" panose="020B0503030403020204" pitchFamily="34" charset="0"/>
                <a:ea typeface="Poppins Italics"/>
                <a:cs typeface="Poppins Italics"/>
                <a:sym typeface="Poppins Italics"/>
              </a:rPr>
              <a:t>Kyrgyzstan is rich in history, traditions, and hospitality. Cultural tours allow travelers to experience local life, national cuisine, and traditional crafts. Such journeys are especially valued by tourists seeking authenticity and new impressions.</a:t>
            </a:r>
            <a:endParaRPr lang="ru-RU" sz="2400" dirty="0">
              <a:solidFill>
                <a:schemeClr val="bg1"/>
              </a:solidFill>
              <a:latin typeface="Myriad Pro" panose="020B0503030403020204" pitchFamily="34" charset="0"/>
              <a:ea typeface="Poppins Italics"/>
              <a:cs typeface="Poppins Italics"/>
              <a:sym typeface="Poppins Italics"/>
            </a:endParaRPr>
          </a:p>
        </p:txBody>
      </p:sp>
      <p:grpSp>
        <p:nvGrpSpPr>
          <p:cNvPr id="6" name="Группа 5">
            <a:extLst>
              <a:ext uri="{FF2B5EF4-FFF2-40B4-BE49-F238E27FC236}">
                <a16:creationId xmlns:a16="http://schemas.microsoft.com/office/drawing/2014/main" id="{A77757ED-47A5-4CD3-5875-5FBD460A21BD}"/>
              </a:ext>
            </a:extLst>
          </p:cNvPr>
          <p:cNvGrpSpPr/>
          <p:nvPr/>
        </p:nvGrpSpPr>
        <p:grpSpPr>
          <a:xfrm>
            <a:off x="15156429" y="219774"/>
            <a:ext cx="2590800" cy="1121727"/>
            <a:chOff x="14325600" y="467196"/>
            <a:chExt cx="2590800" cy="1121727"/>
          </a:xfrm>
        </p:grpSpPr>
        <p:sp>
          <p:nvSpPr>
            <p:cNvPr id="7" name="Прямоугольник: скругленные углы 6">
              <a:extLst>
                <a:ext uri="{FF2B5EF4-FFF2-40B4-BE49-F238E27FC236}">
                  <a16:creationId xmlns:a16="http://schemas.microsoft.com/office/drawing/2014/main" id="{EC9CED7C-293B-4C82-2CAF-FED7CBFD51E9}"/>
                </a:ext>
              </a:extLst>
            </p:cNvPr>
            <p:cNvSpPr/>
            <p:nvPr/>
          </p:nvSpPr>
          <p:spPr>
            <a:xfrm>
              <a:off x="14325600" y="467196"/>
              <a:ext cx="2590800" cy="1121727"/>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21">
              <a:extLst>
                <a:ext uri="{FF2B5EF4-FFF2-40B4-BE49-F238E27FC236}">
                  <a16:creationId xmlns:a16="http://schemas.microsoft.com/office/drawing/2014/main" id="{682466B2-E10C-BB27-5DDE-B791576523A0}"/>
                </a:ext>
              </a:extLst>
            </p:cNvPr>
            <p:cNvSpPr txBox="1"/>
            <p:nvPr/>
          </p:nvSpPr>
          <p:spPr>
            <a:xfrm>
              <a:off x="14605959" y="853943"/>
              <a:ext cx="2275403" cy="384721"/>
            </a:xfrm>
            <a:prstGeom prst="rect">
              <a:avLst/>
            </a:prstGeom>
          </p:spPr>
          <p:txBody>
            <a:bodyPr wrap="square" lIns="0" tIns="0" rIns="0" bIns="0" rtlCol="0" anchor="t">
              <a:spAutoFit/>
            </a:bodyPr>
            <a:lstStyle/>
            <a:p>
              <a:pPr>
                <a:lnSpc>
                  <a:spcPts val="3000"/>
                </a:lnSpc>
              </a:pPr>
              <a:r>
                <a:rPr lang="en-US" sz="2800" dirty="0">
                  <a:solidFill>
                    <a:schemeClr val="bg1"/>
                  </a:solidFill>
                  <a:latin typeface="Myriad Pro" panose="020B0503030403020204" pitchFamily="34" charset="0"/>
                </a:rPr>
                <a:t>Place for Logo</a:t>
              </a:r>
              <a:endParaRPr lang="en-US" sz="2400" dirty="0">
                <a:solidFill>
                  <a:schemeClr val="bg1"/>
                </a:solidFill>
                <a:latin typeface="Myriad Pro" panose="020B0503030403020204" pitchFamily="34" charset="0"/>
                <a:ea typeface="Raleway Bold"/>
                <a:cs typeface="Raleway Bold"/>
                <a:sym typeface="Raleway Bold"/>
              </a:endParaRPr>
            </a:p>
          </p:txBody>
        </p:sp>
      </p:grpSp>
    </p:spTree>
    <p:extLst>
      <p:ext uri="{BB962C8B-B14F-4D97-AF65-F5344CB8AC3E}">
        <p14:creationId xmlns:p14="http://schemas.microsoft.com/office/powerpoint/2010/main" val="269502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A74"/>
        </a:solidFill>
        <a:effectLst/>
      </p:bgPr>
    </p:bg>
    <p:spTree>
      <p:nvGrpSpPr>
        <p:cNvPr id="1" name=""/>
        <p:cNvGrpSpPr/>
        <p:nvPr/>
      </p:nvGrpSpPr>
      <p:grpSpPr>
        <a:xfrm>
          <a:off x="0" y="0"/>
          <a:ext cx="0" cy="0"/>
          <a:chOff x="0" y="0"/>
          <a:chExt cx="0" cy="0"/>
        </a:xfrm>
      </p:grpSpPr>
      <p:grpSp>
        <p:nvGrpSpPr>
          <p:cNvPr id="19" name="Group 6">
            <a:extLst>
              <a:ext uri="{FF2B5EF4-FFF2-40B4-BE49-F238E27FC236}">
                <a16:creationId xmlns:a16="http://schemas.microsoft.com/office/drawing/2014/main" id="{7A010C07-FA57-26A6-7060-5B59E73AA781}"/>
              </a:ext>
            </a:extLst>
          </p:cNvPr>
          <p:cNvGrpSpPr/>
          <p:nvPr/>
        </p:nvGrpSpPr>
        <p:grpSpPr>
          <a:xfrm>
            <a:off x="10375995" y="2066245"/>
            <a:ext cx="7990602" cy="7990602"/>
            <a:chOff x="0" y="0"/>
            <a:chExt cx="812800" cy="812800"/>
          </a:xfrm>
        </p:grpSpPr>
        <p:sp>
          <p:nvSpPr>
            <p:cNvPr id="20" name="Freeform 7">
              <a:extLst>
                <a:ext uri="{FF2B5EF4-FFF2-40B4-BE49-F238E27FC236}">
                  <a16:creationId xmlns:a16="http://schemas.microsoft.com/office/drawing/2014/main" id="{457C211F-0668-76E0-78AF-2B681205DC8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21" name="TextBox 8">
              <a:extLst>
                <a:ext uri="{FF2B5EF4-FFF2-40B4-BE49-F238E27FC236}">
                  <a16:creationId xmlns:a16="http://schemas.microsoft.com/office/drawing/2014/main" id="{F5A565ED-57CC-9D79-D49F-C1B21E0478D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 name="Group 3"/>
          <p:cNvGrpSpPr/>
          <p:nvPr/>
        </p:nvGrpSpPr>
        <p:grpSpPr>
          <a:xfrm>
            <a:off x="1217754" y="4112158"/>
            <a:ext cx="17164083" cy="6174841"/>
            <a:chOff x="0" y="0"/>
            <a:chExt cx="4644987" cy="1571758"/>
          </a:xfrm>
        </p:grpSpPr>
        <p:sp>
          <p:nvSpPr>
            <p:cNvPr id="4" name="Freeform 4"/>
            <p:cNvSpPr/>
            <p:nvPr/>
          </p:nvSpPr>
          <p:spPr>
            <a:xfrm>
              <a:off x="0" y="0"/>
              <a:ext cx="4644987" cy="1571758"/>
            </a:xfrm>
            <a:custGeom>
              <a:avLst/>
              <a:gdLst/>
              <a:ahLst/>
              <a:cxnLst/>
              <a:rect l="l" t="t" r="r" b="b"/>
              <a:pathLst>
                <a:path w="4644987" h="1571758">
                  <a:moveTo>
                    <a:pt x="31606" y="0"/>
                  </a:moveTo>
                  <a:lnTo>
                    <a:pt x="4613381" y="0"/>
                  </a:lnTo>
                  <a:cubicBezTo>
                    <a:pt x="4621763" y="0"/>
                    <a:pt x="4629803" y="3330"/>
                    <a:pt x="4635730" y="9257"/>
                  </a:cubicBezTo>
                  <a:cubicBezTo>
                    <a:pt x="4641657" y="15184"/>
                    <a:pt x="4644987" y="23224"/>
                    <a:pt x="4644987" y="31606"/>
                  </a:cubicBezTo>
                  <a:lnTo>
                    <a:pt x="4644987" y="1540152"/>
                  </a:lnTo>
                  <a:cubicBezTo>
                    <a:pt x="4644987" y="1548534"/>
                    <a:pt x="4641657" y="1556573"/>
                    <a:pt x="4635730" y="1562501"/>
                  </a:cubicBezTo>
                  <a:cubicBezTo>
                    <a:pt x="4629803" y="1568428"/>
                    <a:pt x="4621763" y="1571758"/>
                    <a:pt x="4613381" y="1571758"/>
                  </a:cubicBezTo>
                  <a:lnTo>
                    <a:pt x="31606" y="1571758"/>
                  </a:lnTo>
                  <a:cubicBezTo>
                    <a:pt x="23224" y="1571758"/>
                    <a:pt x="15184" y="1568428"/>
                    <a:pt x="9257" y="1562501"/>
                  </a:cubicBezTo>
                  <a:cubicBezTo>
                    <a:pt x="3330" y="1556573"/>
                    <a:pt x="0" y="1548534"/>
                    <a:pt x="0" y="1540152"/>
                  </a:cubicBezTo>
                  <a:lnTo>
                    <a:pt x="0" y="31606"/>
                  </a:lnTo>
                  <a:cubicBezTo>
                    <a:pt x="0" y="23224"/>
                    <a:pt x="3330" y="15184"/>
                    <a:pt x="9257" y="9257"/>
                  </a:cubicBezTo>
                  <a:cubicBezTo>
                    <a:pt x="15184" y="3330"/>
                    <a:pt x="23224" y="0"/>
                    <a:pt x="31606" y="0"/>
                  </a:cubicBezTo>
                  <a:close/>
                </a:path>
              </a:pathLst>
            </a:custGeom>
            <a:solidFill>
              <a:srgbClr val="FFFFFF"/>
            </a:solidFill>
          </p:spPr>
        </p:sp>
        <p:sp>
          <p:nvSpPr>
            <p:cNvPr id="5" name="TextBox 5"/>
            <p:cNvSpPr txBox="1"/>
            <p:nvPr/>
          </p:nvSpPr>
          <p:spPr>
            <a:xfrm>
              <a:off x="0" y="-57150"/>
              <a:ext cx="4644987" cy="1628908"/>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6" name="Freeform 6"/>
          <p:cNvSpPr/>
          <p:nvPr/>
        </p:nvSpPr>
        <p:spPr>
          <a:xfrm rot="1179452">
            <a:off x="12908522" y="855895"/>
            <a:ext cx="6377260" cy="5332984"/>
          </a:xfrm>
          <a:custGeom>
            <a:avLst/>
            <a:gdLst/>
            <a:ahLst/>
            <a:cxnLst/>
            <a:rect l="l" t="t" r="r" b="b"/>
            <a:pathLst>
              <a:path w="7697487" h="6437024">
                <a:moveTo>
                  <a:pt x="0" y="0"/>
                </a:moveTo>
                <a:lnTo>
                  <a:pt x="7697487" y="0"/>
                </a:lnTo>
                <a:lnTo>
                  <a:pt x="7697487" y="6437023"/>
                </a:lnTo>
                <a:lnTo>
                  <a:pt x="0" y="6437023"/>
                </a:lnTo>
                <a:lnTo>
                  <a:pt x="0" y="0"/>
                </a:lnTo>
                <a:close/>
              </a:path>
            </a:pathLst>
          </a:custGeom>
          <a:blipFill>
            <a:blip r:embed="rId2"/>
            <a:stretch>
              <a:fillRect/>
            </a:stretch>
          </a:blipFill>
        </p:spPr>
      </p:sp>
      <p:sp>
        <p:nvSpPr>
          <p:cNvPr id="12" name="TextBox 12"/>
          <p:cNvSpPr txBox="1"/>
          <p:nvPr/>
        </p:nvSpPr>
        <p:spPr>
          <a:xfrm>
            <a:off x="1524873" y="1832538"/>
            <a:ext cx="10976584" cy="2031325"/>
          </a:xfrm>
          <a:prstGeom prst="rect">
            <a:avLst/>
          </a:prstGeom>
        </p:spPr>
        <p:txBody>
          <a:bodyPr lIns="0" tIns="0" rIns="0" bIns="0" rtlCol="0" anchor="t">
            <a:spAutoFit/>
          </a:bodyPr>
          <a:lstStyle/>
          <a:p>
            <a:pPr algn="l"/>
            <a:r>
              <a:rPr lang="en-US" sz="6600" b="1" dirty="0">
                <a:solidFill>
                  <a:srgbClr val="FFFFFF"/>
                </a:solidFill>
                <a:latin typeface="Myriad Pro" panose="020B0503030403020204" pitchFamily="34" charset="0"/>
                <a:ea typeface="Poppins Bold"/>
                <a:cs typeface="Poppins Bold"/>
                <a:sym typeface="Poppins Bold"/>
              </a:rPr>
              <a:t>LOGISTICS</a:t>
            </a:r>
          </a:p>
          <a:p>
            <a:pPr algn="l"/>
            <a:r>
              <a:rPr lang="en-US" sz="6600" dirty="0">
                <a:solidFill>
                  <a:srgbClr val="FFFFFF"/>
                </a:solidFill>
                <a:latin typeface="Myriad Pro Light" panose="020B0403030403020204" pitchFamily="34" charset="0"/>
                <a:ea typeface="Poppins Bold"/>
                <a:cs typeface="Poppins Bold"/>
                <a:sym typeface="Poppins Bold"/>
              </a:rPr>
              <a:t>&amp; SAFETY </a:t>
            </a:r>
            <a:endParaRPr lang="ru-RU" sz="6600" dirty="0">
              <a:solidFill>
                <a:srgbClr val="FFFFFF"/>
              </a:solidFill>
              <a:latin typeface="Myriad Pro Light" panose="020B0403030403020204" pitchFamily="34" charset="0"/>
              <a:ea typeface="Poppins Bold"/>
              <a:cs typeface="Poppins Bold"/>
              <a:sym typeface="Poppins Bold"/>
            </a:endParaRPr>
          </a:p>
        </p:txBody>
      </p:sp>
      <p:sp>
        <p:nvSpPr>
          <p:cNvPr id="16" name="TextBox 27">
            <a:extLst>
              <a:ext uri="{FF2B5EF4-FFF2-40B4-BE49-F238E27FC236}">
                <a16:creationId xmlns:a16="http://schemas.microsoft.com/office/drawing/2014/main" id="{C13CBF2F-E14A-FD55-9712-15915C3D1551}"/>
              </a:ext>
            </a:extLst>
          </p:cNvPr>
          <p:cNvSpPr txBox="1"/>
          <p:nvPr/>
        </p:nvSpPr>
        <p:spPr>
          <a:xfrm>
            <a:off x="1524873" y="4350012"/>
            <a:ext cx="11247120" cy="1283878"/>
          </a:xfrm>
          <a:prstGeom prst="rect">
            <a:avLst/>
          </a:prstGeom>
        </p:spPr>
        <p:txBody>
          <a:bodyPr wrap="square" lIns="0" tIns="0" rIns="0" bIns="0" rtlCol="0" anchor="t">
            <a:spAutoFit/>
          </a:bodyPr>
          <a:lstStyle/>
          <a:p>
            <a:pP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nSpc>
                <a:spcPts val="2520"/>
              </a:lnSpc>
              <a:spcBef>
                <a:spcPct val="0"/>
              </a:spcBef>
            </a:pPr>
            <a:r>
              <a:rPr lang="en-US" sz="3200" b="1" dirty="0">
                <a:solidFill>
                  <a:srgbClr val="012ABD"/>
                </a:solidFill>
                <a:latin typeface="Myriad Pro" panose="020B0503030403020204" pitchFamily="34" charset="0"/>
              </a:rPr>
              <a:t>TRANSFER SERVICES</a:t>
            </a:r>
          </a:p>
          <a:p>
            <a:pPr>
              <a:lnSpc>
                <a:spcPts val="2520"/>
              </a:lnSpc>
              <a:spcBef>
                <a:spcPct val="0"/>
              </a:spcBef>
            </a:pPr>
            <a:r>
              <a:rPr lang="en-US" sz="2400" dirty="0">
                <a:latin typeface="Myriad Pro" panose="020B0503030403020204" pitchFamily="34" charset="0"/>
                <a:ea typeface="Poppins Italics"/>
                <a:cs typeface="Poppins Italics"/>
                <a:sym typeface="Poppins Italics"/>
              </a:rPr>
              <a:t>We provide comfortable and safe transfers throughout the entire route using a modern fleet of vehicles.</a:t>
            </a:r>
          </a:p>
        </p:txBody>
      </p:sp>
      <p:sp>
        <p:nvSpPr>
          <p:cNvPr id="17" name="TextBox 27">
            <a:extLst>
              <a:ext uri="{FF2B5EF4-FFF2-40B4-BE49-F238E27FC236}">
                <a16:creationId xmlns:a16="http://schemas.microsoft.com/office/drawing/2014/main" id="{CFBE3616-C5E6-227E-F0DB-C1F03C1471A3}"/>
              </a:ext>
            </a:extLst>
          </p:cNvPr>
          <p:cNvSpPr txBox="1"/>
          <p:nvPr/>
        </p:nvSpPr>
        <p:spPr>
          <a:xfrm>
            <a:off x="1524873" y="6179101"/>
            <a:ext cx="11247120" cy="1283878"/>
          </a:xfrm>
          <a:prstGeom prst="rect">
            <a:avLst/>
          </a:prstGeom>
        </p:spPr>
        <p:txBody>
          <a:bodyPr wrap="square" lIns="0" tIns="0" rIns="0" bIns="0" rtlCol="0" anchor="t">
            <a:spAutoFit/>
          </a:bodyPr>
          <a:lstStyle/>
          <a:p>
            <a:pP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nSpc>
                <a:spcPts val="2520"/>
              </a:lnSpc>
              <a:spcBef>
                <a:spcPct val="0"/>
              </a:spcBef>
            </a:pPr>
            <a:r>
              <a:rPr lang="en-US" sz="3200" b="1" dirty="0">
                <a:solidFill>
                  <a:srgbClr val="012ABD"/>
                </a:solidFill>
                <a:latin typeface="Myriad Pro" panose="020B0503030403020204" pitchFamily="34" charset="0"/>
              </a:rPr>
              <a:t>SAFETY BRIEFINGS</a:t>
            </a:r>
            <a:endParaRPr lang="ru-RU" sz="3200" b="1" dirty="0">
              <a:solidFill>
                <a:srgbClr val="012ABD"/>
              </a:solidFill>
              <a:latin typeface="Myriad Pro" panose="020B0503030403020204" pitchFamily="34" charset="0"/>
            </a:endParaRPr>
          </a:p>
          <a:p>
            <a:pPr>
              <a:lnSpc>
                <a:spcPts val="2520"/>
              </a:lnSpc>
              <a:spcBef>
                <a:spcPct val="0"/>
              </a:spcBef>
            </a:pPr>
            <a:r>
              <a:rPr lang="en-US" sz="2400" dirty="0">
                <a:latin typeface="Myriad Pro" panose="020B0503030403020204" pitchFamily="34" charset="0"/>
                <a:ea typeface="Poppins Italics"/>
                <a:cs typeface="Poppins Italics"/>
                <a:sym typeface="Poppins Italics"/>
              </a:rPr>
              <a:t>Before each tour, detailed safety briefings are conducted, and our guides are always ready to provide the necessary assistance.</a:t>
            </a:r>
          </a:p>
        </p:txBody>
      </p:sp>
      <p:sp>
        <p:nvSpPr>
          <p:cNvPr id="18" name="TextBox 27">
            <a:extLst>
              <a:ext uri="{FF2B5EF4-FFF2-40B4-BE49-F238E27FC236}">
                <a16:creationId xmlns:a16="http://schemas.microsoft.com/office/drawing/2014/main" id="{01D60B0B-6ED4-2CE5-DFFC-95F1D122D760}"/>
              </a:ext>
            </a:extLst>
          </p:cNvPr>
          <p:cNvSpPr txBox="1"/>
          <p:nvPr/>
        </p:nvSpPr>
        <p:spPr>
          <a:xfrm>
            <a:off x="1524873" y="7928563"/>
            <a:ext cx="11247120" cy="963277"/>
          </a:xfrm>
          <a:prstGeom prst="rect">
            <a:avLst/>
          </a:prstGeom>
        </p:spPr>
        <p:txBody>
          <a:bodyPr wrap="square" lIns="0" tIns="0" rIns="0" bIns="0" rtlCol="0" anchor="t">
            <a:spAutoFit/>
          </a:bodyPr>
          <a:lstStyle/>
          <a:p>
            <a:pPr>
              <a:lnSpc>
                <a:spcPts val="2520"/>
              </a:lnSpc>
              <a:spcBef>
                <a:spcPct val="0"/>
              </a:spcBef>
            </a:pPr>
            <a:endParaRPr lang="ru-RU" sz="2400" dirty="0">
              <a:solidFill>
                <a:srgbClr val="FFC000"/>
              </a:solidFill>
              <a:latin typeface="Myriad Pro" panose="020B0503030403020204" pitchFamily="34" charset="0"/>
              <a:ea typeface="Poppins Italics"/>
              <a:cs typeface="Poppins Italics"/>
              <a:sym typeface="Poppins Italics"/>
            </a:endParaRPr>
          </a:p>
          <a:p>
            <a:pPr>
              <a:lnSpc>
                <a:spcPts val="2520"/>
              </a:lnSpc>
              <a:spcBef>
                <a:spcPct val="0"/>
              </a:spcBef>
            </a:pPr>
            <a:r>
              <a:rPr lang="en-US" sz="3200" b="1" dirty="0">
                <a:solidFill>
                  <a:srgbClr val="012ABD"/>
                </a:solidFill>
                <a:latin typeface="Myriad Pro" panose="020B0503030403020204" pitchFamily="34" charset="0"/>
              </a:rPr>
              <a:t>MEDICAL SUPPORT</a:t>
            </a:r>
          </a:p>
          <a:p>
            <a:pPr>
              <a:lnSpc>
                <a:spcPts val="2520"/>
              </a:lnSpc>
              <a:spcBef>
                <a:spcPct val="0"/>
              </a:spcBef>
            </a:pPr>
            <a:r>
              <a:rPr lang="en-US" sz="2400" dirty="0">
                <a:latin typeface="Myriad Pro" panose="020B0503030403020204" pitchFamily="34" charset="0"/>
                <a:ea typeface="Poppins Italics"/>
                <a:cs typeface="Poppins Italics"/>
                <a:sym typeface="Poppins Italics"/>
              </a:rPr>
              <a:t>All our tours include medical insurance, and our guides are trained in first aid.</a:t>
            </a:r>
            <a:endParaRPr lang="ru-RU" sz="2400" dirty="0">
              <a:latin typeface="Myriad Pro" panose="020B0503030403020204" pitchFamily="34" charset="0"/>
              <a:ea typeface="Poppins Italics"/>
              <a:cs typeface="Poppins Italics"/>
              <a:sym typeface="Poppins Italics"/>
            </a:endParaRPr>
          </a:p>
        </p:txBody>
      </p:sp>
      <p:grpSp>
        <p:nvGrpSpPr>
          <p:cNvPr id="22" name="Group 6">
            <a:extLst>
              <a:ext uri="{FF2B5EF4-FFF2-40B4-BE49-F238E27FC236}">
                <a16:creationId xmlns:a16="http://schemas.microsoft.com/office/drawing/2014/main" id="{D79D117A-0AA5-624D-F266-A7F0A09729A1}"/>
              </a:ext>
            </a:extLst>
          </p:cNvPr>
          <p:cNvGrpSpPr/>
          <p:nvPr/>
        </p:nvGrpSpPr>
        <p:grpSpPr>
          <a:xfrm>
            <a:off x="10591800" y="2247900"/>
            <a:ext cx="596719" cy="596719"/>
            <a:chOff x="0" y="0"/>
            <a:chExt cx="812800" cy="812800"/>
          </a:xfrm>
        </p:grpSpPr>
        <p:sp>
          <p:nvSpPr>
            <p:cNvPr id="23" name="Freeform 7">
              <a:extLst>
                <a:ext uri="{FF2B5EF4-FFF2-40B4-BE49-F238E27FC236}">
                  <a16:creationId xmlns:a16="http://schemas.microsoft.com/office/drawing/2014/main" id="{1907B3CE-D9E8-6F77-B097-F84133FFA9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24" name="TextBox 8">
              <a:extLst>
                <a:ext uri="{FF2B5EF4-FFF2-40B4-BE49-F238E27FC236}">
                  <a16:creationId xmlns:a16="http://schemas.microsoft.com/office/drawing/2014/main" id="{307FD7F4-981F-CD6F-768E-4F0071FE3528}"/>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6">
            <a:extLst>
              <a:ext uri="{FF2B5EF4-FFF2-40B4-BE49-F238E27FC236}">
                <a16:creationId xmlns:a16="http://schemas.microsoft.com/office/drawing/2014/main" id="{BEB2B0D9-E0E2-00AA-EB9D-B349CCA4682B}"/>
              </a:ext>
            </a:extLst>
          </p:cNvPr>
          <p:cNvGrpSpPr/>
          <p:nvPr/>
        </p:nvGrpSpPr>
        <p:grpSpPr>
          <a:xfrm>
            <a:off x="17053578" y="4051652"/>
            <a:ext cx="596719" cy="596719"/>
            <a:chOff x="0" y="0"/>
            <a:chExt cx="812800" cy="812800"/>
          </a:xfrm>
        </p:grpSpPr>
        <p:sp>
          <p:nvSpPr>
            <p:cNvPr id="26" name="Freeform 7">
              <a:extLst>
                <a:ext uri="{FF2B5EF4-FFF2-40B4-BE49-F238E27FC236}">
                  <a16:creationId xmlns:a16="http://schemas.microsoft.com/office/drawing/2014/main" id="{2017E874-0029-82BD-4D3E-650771BE77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27" name="TextBox 8">
              <a:extLst>
                <a:ext uri="{FF2B5EF4-FFF2-40B4-BE49-F238E27FC236}">
                  <a16:creationId xmlns:a16="http://schemas.microsoft.com/office/drawing/2014/main" id="{1AE56C30-5632-DDDA-7EEF-8068B64854B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a16="http://schemas.microsoft.com/office/drawing/2014/main" id="{5BFFA279-AEB3-EAA9-CA11-A09EF7FD915A}"/>
              </a:ext>
            </a:extLst>
          </p:cNvPr>
          <p:cNvGrpSpPr/>
          <p:nvPr/>
        </p:nvGrpSpPr>
        <p:grpSpPr>
          <a:xfrm>
            <a:off x="16212272" y="6162268"/>
            <a:ext cx="263396" cy="263396"/>
            <a:chOff x="0" y="0"/>
            <a:chExt cx="812800" cy="812800"/>
          </a:xfrm>
        </p:grpSpPr>
        <p:sp>
          <p:nvSpPr>
            <p:cNvPr id="29" name="Freeform 7">
              <a:extLst>
                <a:ext uri="{FF2B5EF4-FFF2-40B4-BE49-F238E27FC236}">
                  <a16:creationId xmlns:a16="http://schemas.microsoft.com/office/drawing/2014/main" id="{7BD95D8C-6C53-E9D4-DB36-3D863C4596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0" name="TextBox 8">
              <a:extLst>
                <a:ext uri="{FF2B5EF4-FFF2-40B4-BE49-F238E27FC236}">
                  <a16:creationId xmlns:a16="http://schemas.microsoft.com/office/drawing/2014/main" id="{0B469E60-996B-8247-044D-4DC396CB2F0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1" name="Group 6">
            <a:extLst>
              <a:ext uri="{FF2B5EF4-FFF2-40B4-BE49-F238E27FC236}">
                <a16:creationId xmlns:a16="http://schemas.microsoft.com/office/drawing/2014/main" id="{F5C8D286-AED8-A425-53B5-6C8E23F13DFC}"/>
              </a:ext>
            </a:extLst>
          </p:cNvPr>
          <p:cNvGrpSpPr/>
          <p:nvPr/>
        </p:nvGrpSpPr>
        <p:grpSpPr>
          <a:xfrm>
            <a:off x="17161675" y="6867313"/>
            <a:ext cx="263396" cy="263396"/>
            <a:chOff x="0" y="0"/>
            <a:chExt cx="812800" cy="812800"/>
          </a:xfrm>
        </p:grpSpPr>
        <p:sp>
          <p:nvSpPr>
            <p:cNvPr id="32" name="Freeform 7">
              <a:extLst>
                <a:ext uri="{FF2B5EF4-FFF2-40B4-BE49-F238E27FC236}">
                  <a16:creationId xmlns:a16="http://schemas.microsoft.com/office/drawing/2014/main" id="{790D258A-5E14-92A1-E31A-3A2CFCE21B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3" name="TextBox 8">
              <a:extLst>
                <a:ext uri="{FF2B5EF4-FFF2-40B4-BE49-F238E27FC236}">
                  <a16:creationId xmlns:a16="http://schemas.microsoft.com/office/drawing/2014/main" id="{9DF17448-0B73-756C-23C0-029AB85C6EF8}"/>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4" name="Group 6">
            <a:extLst>
              <a:ext uri="{FF2B5EF4-FFF2-40B4-BE49-F238E27FC236}">
                <a16:creationId xmlns:a16="http://schemas.microsoft.com/office/drawing/2014/main" id="{9791EC2E-7D2D-0FF0-0585-2EAA2D214CC2}"/>
              </a:ext>
            </a:extLst>
          </p:cNvPr>
          <p:cNvGrpSpPr/>
          <p:nvPr/>
        </p:nvGrpSpPr>
        <p:grpSpPr>
          <a:xfrm>
            <a:off x="17852616" y="1436480"/>
            <a:ext cx="263396" cy="263396"/>
            <a:chOff x="0" y="0"/>
            <a:chExt cx="812800" cy="812800"/>
          </a:xfrm>
        </p:grpSpPr>
        <p:sp>
          <p:nvSpPr>
            <p:cNvPr id="35" name="Freeform 7">
              <a:extLst>
                <a:ext uri="{FF2B5EF4-FFF2-40B4-BE49-F238E27FC236}">
                  <a16:creationId xmlns:a16="http://schemas.microsoft.com/office/drawing/2014/main" id="{C8272C91-4E1E-1612-DC79-C5FC978348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6" name="TextBox 8">
              <a:extLst>
                <a:ext uri="{FF2B5EF4-FFF2-40B4-BE49-F238E27FC236}">
                  <a16:creationId xmlns:a16="http://schemas.microsoft.com/office/drawing/2014/main" id="{B3CE2B9F-40BE-D48C-74A2-85285E9A0C5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7" name="Group 6">
            <a:extLst>
              <a:ext uri="{FF2B5EF4-FFF2-40B4-BE49-F238E27FC236}">
                <a16:creationId xmlns:a16="http://schemas.microsoft.com/office/drawing/2014/main" id="{E57C5DC2-34C2-7209-E941-C9EA5D0D47B0}"/>
              </a:ext>
            </a:extLst>
          </p:cNvPr>
          <p:cNvGrpSpPr/>
          <p:nvPr/>
        </p:nvGrpSpPr>
        <p:grpSpPr>
          <a:xfrm>
            <a:off x="17038507" y="8040949"/>
            <a:ext cx="1482295" cy="1482295"/>
            <a:chOff x="0" y="0"/>
            <a:chExt cx="812800" cy="812800"/>
          </a:xfrm>
        </p:grpSpPr>
        <p:sp>
          <p:nvSpPr>
            <p:cNvPr id="38" name="Freeform 7">
              <a:extLst>
                <a:ext uri="{FF2B5EF4-FFF2-40B4-BE49-F238E27FC236}">
                  <a16:creationId xmlns:a16="http://schemas.microsoft.com/office/drawing/2014/main" id="{E5C0F66B-5E58-E2AC-E7DE-23F52068B8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9" name="TextBox 8">
              <a:extLst>
                <a:ext uri="{FF2B5EF4-FFF2-40B4-BE49-F238E27FC236}">
                  <a16:creationId xmlns:a16="http://schemas.microsoft.com/office/drawing/2014/main" id="{039398A4-DB7B-B358-894A-8D8C0A9024E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0" name="Group 6">
            <a:extLst>
              <a:ext uri="{FF2B5EF4-FFF2-40B4-BE49-F238E27FC236}">
                <a16:creationId xmlns:a16="http://schemas.microsoft.com/office/drawing/2014/main" id="{EA95B791-8337-2F89-A463-22F525E923A8}"/>
              </a:ext>
            </a:extLst>
          </p:cNvPr>
          <p:cNvGrpSpPr/>
          <p:nvPr/>
        </p:nvGrpSpPr>
        <p:grpSpPr>
          <a:xfrm>
            <a:off x="16903792" y="5613402"/>
            <a:ext cx="896289" cy="896289"/>
            <a:chOff x="0" y="0"/>
            <a:chExt cx="812800" cy="812800"/>
          </a:xfrm>
        </p:grpSpPr>
        <p:sp>
          <p:nvSpPr>
            <p:cNvPr id="41" name="Freeform 7">
              <a:extLst>
                <a:ext uri="{FF2B5EF4-FFF2-40B4-BE49-F238E27FC236}">
                  <a16:creationId xmlns:a16="http://schemas.microsoft.com/office/drawing/2014/main" id="{185DA61C-011C-2328-5FD3-919F64380B4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2" name="TextBox 8">
              <a:extLst>
                <a:ext uri="{FF2B5EF4-FFF2-40B4-BE49-F238E27FC236}">
                  <a16:creationId xmlns:a16="http://schemas.microsoft.com/office/drawing/2014/main" id="{4BD55235-0FF7-AF91-334F-DE0435B4C92B}"/>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3" name="Group 6">
            <a:extLst>
              <a:ext uri="{FF2B5EF4-FFF2-40B4-BE49-F238E27FC236}">
                <a16:creationId xmlns:a16="http://schemas.microsoft.com/office/drawing/2014/main" id="{C32FC387-5918-9841-D9BD-24EDFD6F2A00}"/>
              </a:ext>
            </a:extLst>
          </p:cNvPr>
          <p:cNvGrpSpPr/>
          <p:nvPr/>
        </p:nvGrpSpPr>
        <p:grpSpPr>
          <a:xfrm>
            <a:off x="16984017" y="8228346"/>
            <a:ext cx="146963" cy="146963"/>
            <a:chOff x="0" y="0"/>
            <a:chExt cx="812800" cy="812800"/>
          </a:xfrm>
        </p:grpSpPr>
        <p:sp>
          <p:nvSpPr>
            <p:cNvPr id="44" name="Freeform 7">
              <a:extLst>
                <a:ext uri="{FF2B5EF4-FFF2-40B4-BE49-F238E27FC236}">
                  <a16:creationId xmlns:a16="http://schemas.microsoft.com/office/drawing/2014/main" id="{85688796-ED1D-7B98-F6A3-24B3693EC0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45" name="TextBox 8">
              <a:extLst>
                <a:ext uri="{FF2B5EF4-FFF2-40B4-BE49-F238E27FC236}">
                  <a16:creationId xmlns:a16="http://schemas.microsoft.com/office/drawing/2014/main" id="{0D76D2C7-7BBF-CCAE-DC06-7E595970A81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 name="Группа 1">
            <a:extLst>
              <a:ext uri="{FF2B5EF4-FFF2-40B4-BE49-F238E27FC236}">
                <a16:creationId xmlns:a16="http://schemas.microsoft.com/office/drawing/2014/main" id="{327258B8-07A6-828F-072D-C402C165DB43}"/>
              </a:ext>
            </a:extLst>
          </p:cNvPr>
          <p:cNvGrpSpPr/>
          <p:nvPr/>
        </p:nvGrpSpPr>
        <p:grpSpPr>
          <a:xfrm>
            <a:off x="1524873" y="337650"/>
            <a:ext cx="2590800" cy="1121727"/>
            <a:chOff x="14325600" y="467196"/>
            <a:chExt cx="2590800" cy="1121727"/>
          </a:xfrm>
        </p:grpSpPr>
        <p:sp>
          <p:nvSpPr>
            <p:cNvPr id="7" name="Прямоугольник: скругленные углы 6">
              <a:extLst>
                <a:ext uri="{FF2B5EF4-FFF2-40B4-BE49-F238E27FC236}">
                  <a16:creationId xmlns:a16="http://schemas.microsoft.com/office/drawing/2014/main" id="{16CCFA66-98F1-770A-E1FE-7B313706F46F}"/>
                </a:ext>
              </a:extLst>
            </p:cNvPr>
            <p:cNvSpPr/>
            <p:nvPr/>
          </p:nvSpPr>
          <p:spPr>
            <a:xfrm>
              <a:off x="14325600" y="467196"/>
              <a:ext cx="2590800" cy="1121727"/>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21">
              <a:extLst>
                <a:ext uri="{FF2B5EF4-FFF2-40B4-BE49-F238E27FC236}">
                  <a16:creationId xmlns:a16="http://schemas.microsoft.com/office/drawing/2014/main" id="{ED333CAC-DBDD-7A45-D5F6-7616FF291DE3}"/>
                </a:ext>
              </a:extLst>
            </p:cNvPr>
            <p:cNvSpPr txBox="1"/>
            <p:nvPr/>
          </p:nvSpPr>
          <p:spPr>
            <a:xfrm>
              <a:off x="14605959" y="853943"/>
              <a:ext cx="2275403" cy="384721"/>
            </a:xfrm>
            <a:prstGeom prst="rect">
              <a:avLst/>
            </a:prstGeom>
          </p:spPr>
          <p:txBody>
            <a:bodyPr wrap="square" lIns="0" tIns="0" rIns="0" bIns="0" rtlCol="0" anchor="t">
              <a:spAutoFit/>
            </a:bodyPr>
            <a:lstStyle/>
            <a:p>
              <a:pPr>
                <a:lnSpc>
                  <a:spcPts val="3000"/>
                </a:lnSpc>
              </a:pPr>
              <a:r>
                <a:rPr lang="en-US" sz="2800" dirty="0">
                  <a:solidFill>
                    <a:schemeClr val="bg1"/>
                  </a:solidFill>
                  <a:latin typeface="Myriad Pro" panose="020B0503030403020204" pitchFamily="34" charset="0"/>
                </a:rPr>
                <a:t>Place for Logo</a:t>
              </a:r>
              <a:endParaRPr lang="en-US" sz="2400" dirty="0">
                <a:solidFill>
                  <a:schemeClr val="bg1"/>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A74"/>
        </a:solidFill>
        <a:effectLst/>
      </p:bgPr>
    </p:bg>
    <p:spTree>
      <p:nvGrpSpPr>
        <p:cNvPr id="1" name=""/>
        <p:cNvGrpSpPr/>
        <p:nvPr/>
      </p:nvGrpSpPr>
      <p:grpSpPr>
        <a:xfrm>
          <a:off x="0" y="0"/>
          <a:ext cx="0" cy="0"/>
          <a:chOff x="0" y="0"/>
          <a:chExt cx="0" cy="0"/>
        </a:xfrm>
      </p:grpSpPr>
      <p:grpSp>
        <p:nvGrpSpPr>
          <p:cNvPr id="42" name="Группа 41">
            <a:extLst>
              <a:ext uri="{FF2B5EF4-FFF2-40B4-BE49-F238E27FC236}">
                <a16:creationId xmlns:a16="http://schemas.microsoft.com/office/drawing/2014/main" id="{91BABFEE-9319-48E2-6DAA-E28507DA5719}"/>
              </a:ext>
            </a:extLst>
          </p:cNvPr>
          <p:cNvGrpSpPr/>
          <p:nvPr/>
        </p:nvGrpSpPr>
        <p:grpSpPr>
          <a:xfrm>
            <a:off x="4119727" y="5971736"/>
            <a:ext cx="5611832" cy="4043173"/>
            <a:chOff x="4119727" y="5971736"/>
            <a:chExt cx="5611832" cy="4043173"/>
          </a:xfrm>
        </p:grpSpPr>
        <p:grpSp>
          <p:nvGrpSpPr>
            <p:cNvPr id="29" name="Group 6">
              <a:extLst>
                <a:ext uri="{FF2B5EF4-FFF2-40B4-BE49-F238E27FC236}">
                  <a16:creationId xmlns:a16="http://schemas.microsoft.com/office/drawing/2014/main" id="{51CC8857-62AD-72DC-B1DD-7A5ABAA0CDCD}"/>
                </a:ext>
              </a:extLst>
            </p:cNvPr>
            <p:cNvGrpSpPr/>
            <p:nvPr/>
          </p:nvGrpSpPr>
          <p:grpSpPr>
            <a:xfrm>
              <a:off x="8153400" y="8457695"/>
              <a:ext cx="1557214" cy="1557214"/>
              <a:chOff x="0" y="0"/>
              <a:chExt cx="812800" cy="812800"/>
            </a:xfrm>
          </p:grpSpPr>
          <p:sp>
            <p:nvSpPr>
              <p:cNvPr id="30" name="Freeform 7">
                <a:extLst>
                  <a:ext uri="{FF2B5EF4-FFF2-40B4-BE49-F238E27FC236}">
                    <a16:creationId xmlns:a16="http://schemas.microsoft.com/office/drawing/2014/main" id="{31CABF0E-F831-34A4-441A-82C030C4B8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1" name="TextBox 8">
                <a:extLst>
                  <a:ext uri="{FF2B5EF4-FFF2-40B4-BE49-F238E27FC236}">
                    <a16:creationId xmlns:a16="http://schemas.microsoft.com/office/drawing/2014/main" id="{B614F71C-B2BB-FF3E-0B0A-AF1CD722F2C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2" name="Group 6">
              <a:extLst>
                <a:ext uri="{FF2B5EF4-FFF2-40B4-BE49-F238E27FC236}">
                  <a16:creationId xmlns:a16="http://schemas.microsoft.com/office/drawing/2014/main" id="{4CD2B3A2-6B00-F72B-C9E5-7F913F130EF5}"/>
                </a:ext>
              </a:extLst>
            </p:cNvPr>
            <p:cNvGrpSpPr/>
            <p:nvPr/>
          </p:nvGrpSpPr>
          <p:grpSpPr>
            <a:xfrm>
              <a:off x="8831228" y="7417806"/>
              <a:ext cx="893900" cy="893900"/>
              <a:chOff x="0" y="0"/>
              <a:chExt cx="812800" cy="812800"/>
            </a:xfrm>
          </p:grpSpPr>
          <p:sp>
            <p:nvSpPr>
              <p:cNvPr id="33" name="Freeform 7">
                <a:extLst>
                  <a:ext uri="{FF2B5EF4-FFF2-40B4-BE49-F238E27FC236}">
                    <a16:creationId xmlns:a16="http://schemas.microsoft.com/office/drawing/2014/main" id="{BAF54756-D95F-0E0A-FBF2-8D2495FA3C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4" name="TextBox 8">
                <a:extLst>
                  <a:ext uri="{FF2B5EF4-FFF2-40B4-BE49-F238E27FC236}">
                    <a16:creationId xmlns:a16="http://schemas.microsoft.com/office/drawing/2014/main" id="{97A6435D-8881-99EE-47A1-7CC7A072F41E}"/>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5" name="Group 6">
              <a:extLst>
                <a:ext uri="{FF2B5EF4-FFF2-40B4-BE49-F238E27FC236}">
                  <a16:creationId xmlns:a16="http://schemas.microsoft.com/office/drawing/2014/main" id="{13C7C1A0-E8CE-4FEC-35B1-C11F8B9E87F8}"/>
                </a:ext>
              </a:extLst>
            </p:cNvPr>
            <p:cNvGrpSpPr/>
            <p:nvPr/>
          </p:nvGrpSpPr>
          <p:grpSpPr>
            <a:xfrm>
              <a:off x="8347436" y="6478738"/>
              <a:ext cx="1384123" cy="1907995"/>
              <a:chOff x="-626554" y="-1142490"/>
              <a:chExt cx="1363154" cy="1879090"/>
            </a:xfrm>
          </p:grpSpPr>
          <p:sp>
            <p:nvSpPr>
              <p:cNvPr id="36" name="Freeform 7">
                <a:extLst>
                  <a:ext uri="{FF2B5EF4-FFF2-40B4-BE49-F238E27FC236}">
                    <a16:creationId xmlns:a16="http://schemas.microsoft.com/office/drawing/2014/main" id="{41B9D0C3-F6C2-D4B3-D53A-E8AB51F25366}"/>
                  </a:ext>
                </a:extLst>
              </p:cNvPr>
              <p:cNvSpPr/>
              <p:nvPr/>
            </p:nvSpPr>
            <p:spPr>
              <a:xfrm>
                <a:off x="-626554" y="-114249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7" name="TextBox 8">
                <a:extLst>
                  <a:ext uri="{FF2B5EF4-FFF2-40B4-BE49-F238E27FC236}">
                    <a16:creationId xmlns:a16="http://schemas.microsoft.com/office/drawing/2014/main" id="{2BD7F987-C05D-AACE-8BCD-D1F2057E754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dirty="0"/>
              </a:p>
            </p:txBody>
          </p:sp>
        </p:grpSp>
        <p:sp>
          <p:nvSpPr>
            <p:cNvPr id="38" name="Freeform 7">
              <a:extLst>
                <a:ext uri="{FF2B5EF4-FFF2-40B4-BE49-F238E27FC236}">
                  <a16:creationId xmlns:a16="http://schemas.microsoft.com/office/drawing/2014/main" id="{B9ED1993-0705-21ED-CC8B-6E42F538DC5B}"/>
                </a:ext>
              </a:extLst>
            </p:cNvPr>
            <p:cNvSpPr/>
            <p:nvPr/>
          </p:nvSpPr>
          <p:spPr>
            <a:xfrm>
              <a:off x="7361732" y="5971736"/>
              <a:ext cx="825303" cy="82530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sp>
        <p:sp>
          <p:nvSpPr>
            <p:cNvPr id="39" name="Freeform 7">
              <a:extLst>
                <a:ext uri="{FF2B5EF4-FFF2-40B4-BE49-F238E27FC236}">
                  <a16:creationId xmlns:a16="http://schemas.microsoft.com/office/drawing/2014/main" id="{A237144C-057A-C541-DEB6-6556B5415426}"/>
                </a:ext>
              </a:extLst>
            </p:cNvPr>
            <p:cNvSpPr/>
            <p:nvPr/>
          </p:nvSpPr>
          <p:spPr>
            <a:xfrm>
              <a:off x="4571808" y="6180634"/>
              <a:ext cx="412652" cy="41265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txBody>
            <a:bodyPr/>
            <a:lstStyle/>
            <a:p>
              <a:endParaRPr lang="ru-RU" dirty="0"/>
            </a:p>
          </p:txBody>
        </p:sp>
        <p:sp>
          <p:nvSpPr>
            <p:cNvPr id="40" name="Freeform 7">
              <a:extLst>
                <a:ext uri="{FF2B5EF4-FFF2-40B4-BE49-F238E27FC236}">
                  <a16:creationId xmlns:a16="http://schemas.microsoft.com/office/drawing/2014/main" id="{CDDD6254-B888-B8D1-963D-C8D2FE81CBBE}"/>
                </a:ext>
              </a:extLst>
            </p:cNvPr>
            <p:cNvSpPr/>
            <p:nvPr/>
          </p:nvSpPr>
          <p:spPr>
            <a:xfrm>
              <a:off x="4285628" y="6478738"/>
              <a:ext cx="214573" cy="2145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txBody>
            <a:bodyPr/>
            <a:lstStyle/>
            <a:p>
              <a:endParaRPr lang="ru-RU" dirty="0"/>
            </a:p>
          </p:txBody>
        </p:sp>
        <p:sp>
          <p:nvSpPr>
            <p:cNvPr id="41" name="Freeform 7">
              <a:extLst>
                <a:ext uri="{FF2B5EF4-FFF2-40B4-BE49-F238E27FC236}">
                  <a16:creationId xmlns:a16="http://schemas.microsoft.com/office/drawing/2014/main" id="{B7A4D11C-3A26-ED9D-0CB7-75F8ED99D3D9}"/>
                </a:ext>
              </a:extLst>
            </p:cNvPr>
            <p:cNvSpPr/>
            <p:nvPr/>
          </p:nvSpPr>
          <p:spPr>
            <a:xfrm>
              <a:off x="4119727" y="6741640"/>
              <a:ext cx="165901" cy="1659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100"/>
            </a:solidFill>
          </p:spPr>
          <p:txBody>
            <a:bodyPr/>
            <a:lstStyle/>
            <a:p>
              <a:endParaRPr lang="ru-RU" dirty="0"/>
            </a:p>
          </p:txBody>
        </p:sp>
      </p:grpSp>
      <p:sp>
        <p:nvSpPr>
          <p:cNvPr id="10" name="TextBox 10"/>
          <p:cNvSpPr txBox="1"/>
          <p:nvPr/>
        </p:nvSpPr>
        <p:spPr>
          <a:xfrm>
            <a:off x="9493541" y="2515289"/>
            <a:ext cx="6783110" cy="2256195"/>
          </a:xfrm>
          <a:prstGeom prst="rect">
            <a:avLst/>
          </a:prstGeom>
        </p:spPr>
        <p:txBody>
          <a:bodyPr lIns="0" tIns="0" rIns="0" bIns="0" rtlCol="0" anchor="t">
            <a:spAutoFit/>
          </a:bodyPr>
          <a:lstStyle/>
          <a:p>
            <a:pPr algn="l">
              <a:lnSpc>
                <a:spcPts val="8662"/>
              </a:lnSpc>
            </a:pPr>
            <a:r>
              <a:rPr lang="en-US" sz="8930" b="1" dirty="0">
                <a:solidFill>
                  <a:srgbClr val="FFFFFF"/>
                </a:solidFill>
                <a:latin typeface="Myriad Pro" panose="020B0503030403020204" pitchFamily="34" charset="0"/>
                <a:ea typeface="Poppins Bold"/>
                <a:cs typeface="Poppins Bold"/>
                <a:sym typeface="Poppins Bold"/>
              </a:rPr>
              <a:t>PARTNER </a:t>
            </a:r>
            <a:r>
              <a:rPr lang="en-US" sz="8930" dirty="0">
                <a:solidFill>
                  <a:srgbClr val="FFFFFF"/>
                </a:solidFill>
                <a:latin typeface="Myriad Pro" panose="020B0503030403020204" pitchFamily="34" charset="0"/>
                <a:ea typeface="Poppins Bold"/>
                <a:cs typeface="Poppins Bold"/>
                <a:sym typeface="Poppins Bold"/>
              </a:rPr>
              <a:t>PORTFOLIO</a:t>
            </a:r>
            <a:endParaRPr lang="ru-RU" sz="8930" dirty="0">
              <a:solidFill>
                <a:srgbClr val="FFFFFF"/>
              </a:solidFill>
              <a:latin typeface="Myriad Pro" panose="020B0503030403020204" pitchFamily="34" charset="0"/>
              <a:ea typeface="Poppins Bold"/>
              <a:cs typeface="Poppins Bold"/>
              <a:sym typeface="Poppins Bold"/>
            </a:endParaRPr>
          </a:p>
        </p:txBody>
      </p:sp>
      <p:sp>
        <p:nvSpPr>
          <p:cNvPr id="11" name="TextBox 11"/>
          <p:cNvSpPr txBox="1"/>
          <p:nvPr/>
        </p:nvSpPr>
        <p:spPr>
          <a:xfrm>
            <a:off x="9493541" y="5143500"/>
            <a:ext cx="8059023" cy="2566152"/>
          </a:xfrm>
          <a:prstGeom prst="rect">
            <a:avLst/>
          </a:prstGeom>
        </p:spPr>
        <p:txBody>
          <a:bodyPr wrap="square" lIns="0" tIns="0" rIns="0" bIns="0" rtlCol="0" anchor="t">
            <a:spAutoFit/>
          </a:bodyPr>
          <a:lstStyle/>
          <a:p>
            <a:pPr algn="just">
              <a:lnSpc>
                <a:spcPts val="2520"/>
              </a:lnSpc>
              <a:spcBef>
                <a:spcPct val="0"/>
              </a:spcBef>
            </a:pPr>
            <a:r>
              <a:rPr lang="en-US" sz="2400" b="1" dirty="0">
                <a:solidFill>
                  <a:srgbClr val="FFFFFF"/>
                </a:solidFill>
                <a:latin typeface="Myriad Pro" panose="020B0503030403020204" pitchFamily="34" charset="0"/>
                <a:ea typeface="Poppins"/>
                <a:cs typeface="Poppins"/>
                <a:sym typeface="Poppins"/>
              </a:rPr>
              <a:t>We take pride in our extensive portfolio of partners, which includes leading hotels, airlines, and tour operators worldwide.</a:t>
            </a:r>
          </a:p>
          <a:p>
            <a:pPr algn="just">
              <a:lnSpc>
                <a:spcPts val="2520"/>
              </a:lnSpc>
              <a:spcBef>
                <a:spcPct val="0"/>
              </a:spcBef>
            </a:pPr>
            <a:endParaRPr lang="ru-RU" sz="2400" b="1" dirty="0">
              <a:solidFill>
                <a:srgbClr val="FFFFFF"/>
              </a:solidFill>
              <a:latin typeface="Myriad Pro" panose="020B0503030403020204" pitchFamily="34" charset="0"/>
              <a:ea typeface="Poppins"/>
              <a:cs typeface="Poppins"/>
              <a:sym typeface="Poppins"/>
            </a:endParaRPr>
          </a:p>
          <a:p>
            <a:pPr algn="just">
              <a:lnSpc>
                <a:spcPts val="2520"/>
              </a:lnSpc>
              <a:spcBef>
                <a:spcPct val="0"/>
              </a:spcBef>
            </a:pPr>
            <a:r>
              <a:rPr lang="en-US" sz="2400" dirty="0">
                <a:solidFill>
                  <a:srgbClr val="FFFFFF"/>
                </a:solidFill>
                <a:latin typeface="Myriad Pro Light" panose="020B0403030403020204" pitchFamily="34" charset="0"/>
                <a:ea typeface="Poppins"/>
                <a:cs typeface="Poppins"/>
                <a:sym typeface="Poppins"/>
              </a:rPr>
              <a:t>Our collaboration with international agencies enables us to offer unique cases and expand our client geography. We continuously analyze client and market statistics to improve our services and meet the highest standards.</a:t>
            </a:r>
            <a:endParaRPr lang="ru-RU" sz="2400" dirty="0">
              <a:solidFill>
                <a:srgbClr val="FFFFFF"/>
              </a:solidFill>
              <a:latin typeface="Myriad Pro Light" panose="020B0403030403020204" pitchFamily="34" charset="0"/>
              <a:ea typeface="Poppins"/>
              <a:cs typeface="Poppins"/>
              <a:sym typeface="Poppins"/>
            </a:endParaRPr>
          </a:p>
        </p:txBody>
      </p:sp>
      <p:pic>
        <p:nvPicPr>
          <p:cNvPr id="22" name="Рисунок 21">
            <a:extLst>
              <a:ext uri="{FF2B5EF4-FFF2-40B4-BE49-F238E27FC236}">
                <a16:creationId xmlns:a16="http://schemas.microsoft.com/office/drawing/2014/main" id="{695B14E8-829E-5BED-1C9D-CD8FC2FED0E9}"/>
              </a:ext>
            </a:extLst>
          </p:cNvPr>
          <p:cNvPicPr>
            <a:picLocks noChangeAspect="1"/>
          </p:cNvPicPr>
          <p:nvPr/>
        </p:nvPicPr>
        <p:blipFill>
          <a:blip r:embed="rId2" cstate="print">
            <a:extLst>
              <a:ext uri="{28A0092B-C50C-407E-A947-70E740481C1C}">
                <a14:useLocalDpi xmlns:a14="http://schemas.microsoft.com/office/drawing/2010/main" val="0"/>
              </a:ext>
            </a:extLst>
          </a:blip>
          <a:srcRect l="15739" r="15739"/>
          <a:stretch/>
        </p:blipFill>
        <p:spPr>
          <a:xfrm>
            <a:off x="654342" y="505628"/>
            <a:ext cx="3810000" cy="2919127"/>
          </a:xfrm>
          <a:prstGeom prst="roundRect">
            <a:avLst>
              <a:gd name="adj" fmla="val 23187"/>
            </a:avLst>
          </a:prstGeom>
          <a:ln w="76200">
            <a:solidFill>
              <a:srgbClr val="FFC000"/>
            </a:solidFill>
            <a:prstDash val="solid"/>
          </a:ln>
        </p:spPr>
      </p:pic>
      <p:pic>
        <p:nvPicPr>
          <p:cNvPr id="23" name="Рисунок 22">
            <a:extLst>
              <a:ext uri="{FF2B5EF4-FFF2-40B4-BE49-F238E27FC236}">
                <a16:creationId xmlns:a16="http://schemas.microsoft.com/office/drawing/2014/main" id="{63A37D07-C804-0C3B-1DFA-656EE6852B73}"/>
              </a:ext>
            </a:extLst>
          </p:cNvPr>
          <p:cNvPicPr>
            <a:picLocks noChangeAspect="1"/>
          </p:cNvPicPr>
          <p:nvPr/>
        </p:nvPicPr>
        <p:blipFill>
          <a:blip r:embed="rId3">
            <a:extLst>
              <a:ext uri="{28A0092B-C50C-407E-A947-70E740481C1C}">
                <a14:useLocalDpi xmlns:a14="http://schemas.microsoft.com/office/drawing/2010/main" val="0"/>
              </a:ext>
            </a:extLst>
          </a:blip>
          <a:srcRect l="6176" r="6176"/>
          <a:stretch/>
        </p:blipFill>
        <p:spPr>
          <a:xfrm>
            <a:off x="4984460" y="505628"/>
            <a:ext cx="3810000" cy="2919127"/>
          </a:xfrm>
          <a:prstGeom prst="roundRect">
            <a:avLst>
              <a:gd name="adj" fmla="val 23187"/>
            </a:avLst>
          </a:prstGeom>
          <a:ln w="76200">
            <a:solidFill>
              <a:srgbClr val="FFC000"/>
            </a:solidFill>
            <a:prstDash val="solid"/>
          </a:ln>
        </p:spPr>
      </p:pic>
      <p:pic>
        <p:nvPicPr>
          <p:cNvPr id="24" name="Рисунок 23">
            <a:extLst>
              <a:ext uri="{FF2B5EF4-FFF2-40B4-BE49-F238E27FC236}">
                <a16:creationId xmlns:a16="http://schemas.microsoft.com/office/drawing/2014/main" id="{7D321D86-0E49-F09D-3D7A-BB4036812E87}"/>
              </a:ext>
            </a:extLst>
          </p:cNvPr>
          <p:cNvPicPr>
            <a:picLocks noChangeAspect="1"/>
          </p:cNvPicPr>
          <p:nvPr/>
        </p:nvPicPr>
        <p:blipFill>
          <a:blip r:embed="rId4">
            <a:extLst>
              <a:ext uri="{28A0092B-C50C-407E-A947-70E740481C1C}">
                <a14:useLocalDpi xmlns:a14="http://schemas.microsoft.com/office/drawing/2010/main" val="0"/>
              </a:ext>
            </a:extLst>
          </a:blip>
          <a:srcRect l="1914" r="1914"/>
          <a:stretch/>
        </p:blipFill>
        <p:spPr>
          <a:xfrm>
            <a:off x="654342" y="6998132"/>
            <a:ext cx="3810000" cy="2919127"/>
          </a:xfrm>
          <a:prstGeom prst="roundRect">
            <a:avLst>
              <a:gd name="adj" fmla="val 23187"/>
            </a:avLst>
          </a:prstGeom>
          <a:ln w="76200">
            <a:solidFill>
              <a:srgbClr val="FFC000"/>
            </a:solidFill>
            <a:prstDash val="solid"/>
          </a:ln>
        </p:spPr>
      </p:pic>
      <p:pic>
        <p:nvPicPr>
          <p:cNvPr id="25" name="Рисунок 24">
            <a:extLst>
              <a:ext uri="{FF2B5EF4-FFF2-40B4-BE49-F238E27FC236}">
                <a16:creationId xmlns:a16="http://schemas.microsoft.com/office/drawing/2014/main" id="{85964EDA-9709-14BF-20A4-499BA30F64E0}"/>
              </a:ext>
            </a:extLst>
          </p:cNvPr>
          <p:cNvPicPr>
            <a:picLocks noChangeAspect="1"/>
          </p:cNvPicPr>
          <p:nvPr/>
        </p:nvPicPr>
        <p:blipFill>
          <a:blip r:embed="rId5">
            <a:extLst>
              <a:ext uri="{28A0092B-C50C-407E-A947-70E740481C1C}">
                <a14:useLocalDpi xmlns:a14="http://schemas.microsoft.com/office/drawing/2010/main" val="0"/>
              </a:ext>
            </a:extLst>
          </a:blip>
          <a:srcRect l="6573" r="6573"/>
          <a:stretch/>
        </p:blipFill>
        <p:spPr>
          <a:xfrm>
            <a:off x="654342" y="3731923"/>
            <a:ext cx="3810000" cy="2919127"/>
          </a:xfrm>
          <a:prstGeom prst="roundRect">
            <a:avLst>
              <a:gd name="adj" fmla="val 23187"/>
            </a:avLst>
          </a:prstGeom>
          <a:ln w="76200">
            <a:solidFill>
              <a:srgbClr val="FFC000"/>
            </a:solidFill>
            <a:prstDash val="solid"/>
          </a:ln>
        </p:spPr>
      </p:pic>
      <p:pic>
        <p:nvPicPr>
          <p:cNvPr id="26" name="Рисунок 25">
            <a:extLst>
              <a:ext uri="{FF2B5EF4-FFF2-40B4-BE49-F238E27FC236}">
                <a16:creationId xmlns:a16="http://schemas.microsoft.com/office/drawing/2014/main" id="{459785EA-0F1F-D921-8770-BC0BB4E1E386}"/>
              </a:ext>
            </a:extLst>
          </p:cNvPr>
          <p:cNvPicPr>
            <a:picLocks noChangeAspect="1"/>
          </p:cNvPicPr>
          <p:nvPr/>
        </p:nvPicPr>
        <p:blipFill>
          <a:blip r:embed="rId6" cstate="print">
            <a:extLst>
              <a:ext uri="{28A0092B-C50C-407E-A947-70E740481C1C}">
                <a14:useLocalDpi xmlns:a14="http://schemas.microsoft.com/office/drawing/2010/main" val="0"/>
              </a:ext>
            </a:extLst>
          </a:blip>
          <a:srcRect l="18893" r="18893"/>
          <a:stretch/>
        </p:blipFill>
        <p:spPr>
          <a:xfrm>
            <a:off x="4984460" y="3731923"/>
            <a:ext cx="3810000" cy="2919127"/>
          </a:xfrm>
          <a:prstGeom prst="roundRect">
            <a:avLst>
              <a:gd name="adj" fmla="val 23187"/>
            </a:avLst>
          </a:prstGeom>
          <a:ln w="76200">
            <a:solidFill>
              <a:srgbClr val="FFC000"/>
            </a:solidFill>
            <a:prstDash val="solid"/>
          </a:ln>
        </p:spPr>
      </p:pic>
      <p:pic>
        <p:nvPicPr>
          <p:cNvPr id="27" name="Рисунок 26">
            <a:extLst>
              <a:ext uri="{FF2B5EF4-FFF2-40B4-BE49-F238E27FC236}">
                <a16:creationId xmlns:a16="http://schemas.microsoft.com/office/drawing/2014/main" id="{B109797B-22D6-2F33-7C22-73A9138DA39C}"/>
              </a:ext>
            </a:extLst>
          </p:cNvPr>
          <p:cNvPicPr>
            <a:picLocks noChangeAspect="1"/>
          </p:cNvPicPr>
          <p:nvPr/>
        </p:nvPicPr>
        <p:blipFill>
          <a:blip r:embed="rId7">
            <a:extLst>
              <a:ext uri="{28A0092B-C50C-407E-A947-70E740481C1C}">
                <a14:useLocalDpi xmlns:a14="http://schemas.microsoft.com/office/drawing/2010/main" val="0"/>
              </a:ext>
            </a:extLst>
          </a:blip>
          <a:srcRect l="7872" r="7872"/>
          <a:stretch/>
        </p:blipFill>
        <p:spPr>
          <a:xfrm>
            <a:off x="4951803" y="6998132"/>
            <a:ext cx="3810000" cy="2919127"/>
          </a:xfrm>
          <a:prstGeom prst="roundRect">
            <a:avLst>
              <a:gd name="adj" fmla="val 23187"/>
            </a:avLst>
          </a:prstGeom>
          <a:ln w="76200">
            <a:solidFill>
              <a:srgbClr val="FFC000"/>
            </a:solidFill>
            <a:prstDash val="solid"/>
          </a:ln>
        </p:spPr>
      </p:pic>
      <p:grpSp>
        <p:nvGrpSpPr>
          <p:cNvPr id="2" name="Группа 1">
            <a:extLst>
              <a:ext uri="{FF2B5EF4-FFF2-40B4-BE49-F238E27FC236}">
                <a16:creationId xmlns:a16="http://schemas.microsoft.com/office/drawing/2014/main" id="{8DD56E52-5AA5-4D93-CA53-07AC96BC21D3}"/>
              </a:ext>
            </a:extLst>
          </p:cNvPr>
          <p:cNvGrpSpPr/>
          <p:nvPr/>
        </p:nvGrpSpPr>
        <p:grpSpPr>
          <a:xfrm>
            <a:off x="9493541" y="663780"/>
            <a:ext cx="2590800" cy="1121727"/>
            <a:chOff x="14325600" y="467196"/>
            <a:chExt cx="2590800" cy="1121727"/>
          </a:xfrm>
        </p:grpSpPr>
        <p:sp>
          <p:nvSpPr>
            <p:cNvPr id="3" name="Прямоугольник: скругленные углы 2">
              <a:extLst>
                <a:ext uri="{FF2B5EF4-FFF2-40B4-BE49-F238E27FC236}">
                  <a16:creationId xmlns:a16="http://schemas.microsoft.com/office/drawing/2014/main" id="{1844A31B-C64B-C9D4-B5B9-2B8C6A6B834D}"/>
                </a:ext>
              </a:extLst>
            </p:cNvPr>
            <p:cNvSpPr/>
            <p:nvPr/>
          </p:nvSpPr>
          <p:spPr>
            <a:xfrm>
              <a:off x="14325600" y="467196"/>
              <a:ext cx="2590800" cy="1121727"/>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21">
              <a:extLst>
                <a:ext uri="{FF2B5EF4-FFF2-40B4-BE49-F238E27FC236}">
                  <a16:creationId xmlns:a16="http://schemas.microsoft.com/office/drawing/2014/main" id="{005B048F-53BB-EAAC-2FF0-A863BA3640D4}"/>
                </a:ext>
              </a:extLst>
            </p:cNvPr>
            <p:cNvSpPr txBox="1"/>
            <p:nvPr/>
          </p:nvSpPr>
          <p:spPr>
            <a:xfrm>
              <a:off x="14605959" y="853943"/>
              <a:ext cx="2275403" cy="384721"/>
            </a:xfrm>
            <a:prstGeom prst="rect">
              <a:avLst/>
            </a:prstGeom>
          </p:spPr>
          <p:txBody>
            <a:bodyPr wrap="square" lIns="0" tIns="0" rIns="0" bIns="0" rtlCol="0" anchor="t">
              <a:spAutoFit/>
            </a:bodyPr>
            <a:lstStyle/>
            <a:p>
              <a:pPr>
                <a:lnSpc>
                  <a:spcPts val="3000"/>
                </a:lnSpc>
              </a:pPr>
              <a:r>
                <a:rPr lang="en-US" sz="2800" dirty="0">
                  <a:solidFill>
                    <a:schemeClr val="bg1"/>
                  </a:solidFill>
                  <a:latin typeface="Myriad Pro" panose="020B0503030403020204" pitchFamily="34" charset="0"/>
                </a:rPr>
                <a:t>Place for Logo</a:t>
              </a:r>
              <a:endParaRPr lang="en-US" sz="2400" dirty="0">
                <a:solidFill>
                  <a:schemeClr val="bg1"/>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пейзаж, на открытом воздухе, облако, небо&#10;&#10;Содержимое, созданное искусственным интеллектом, может быть неверным.">
            <a:extLst>
              <a:ext uri="{FF2B5EF4-FFF2-40B4-BE49-F238E27FC236}">
                <a16:creationId xmlns:a16="http://schemas.microsoft.com/office/drawing/2014/main" id="{E3186356-0BB6-A84D-BEF2-174A650C5D04}"/>
              </a:ext>
            </a:extLst>
          </p:cNvPr>
          <p:cNvPicPr>
            <a:picLocks noChangeAspect="1"/>
          </p:cNvPicPr>
          <p:nvPr/>
        </p:nvPicPr>
        <p:blipFill>
          <a:blip r:embed="rId2">
            <a:extLst>
              <a:ext uri="{28A0092B-C50C-407E-A947-70E740481C1C}">
                <a14:useLocalDpi xmlns:a14="http://schemas.microsoft.com/office/drawing/2010/main" val="0"/>
              </a:ext>
            </a:extLst>
          </a:blip>
          <a:srcRect l="9426" t="491" r="18575" b="-1"/>
          <a:stretch>
            <a:fillRect/>
          </a:stretch>
        </p:blipFill>
        <p:spPr>
          <a:xfrm>
            <a:off x="0" y="-1"/>
            <a:ext cx="18287999" cy="12048308"/>
          </a:xfrm>
          <a:prstGeom prst="rect">
            <a:avLst/>
          </a:prstGeom>
        </p:spPr>
      </p:pic>
      <p:sp>
        <p:nvSpPr>
          <p:cNvPr id="3" name="Freeform 3"/>
          <p:cNvSpPr/>
          <p:nvPr/>
        </p:nvSpPr>
        <p:spPr>
          <a:xfrm>
            <a:off x="-1" y="17613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366" b="-20078"/>
            </a:stretch>
          </a:blipFill>
        </p:spPr>
      </p:sp>
      <p:sp>
        <p:nvSpPr>
          <p:cNvPr id="5" name="AutoShape 5"/>
          <p:cNvSpPr/>
          <p:nvPr/>
        </p:nvSpPr>
        <p:spPr>
          <a:xfrm>
            <a:off x="1028700" y="9258300"/>
            <a:ext cx="16230600" cy="0"/>
          </a:xfrm>
          <a:prstGeom prst="line">
            <a:avLst/>
          </a:prstGeom>
          <a:ln w="38100" cap="flat">
            <a:solidFill>
              <a:srgbClr val="FFA100"/>
            </a:solidFill>
            <a:prstDash val="solid"/>
            <a:headEnd type="none" w="sm" len="sm"/>
            <a:tailEnd type="none" w="sm" len="sm"/>
          </a:ln>
        </p:spPr>
      </p:sp>
      <p:sp>
        <p:nvSpPr>
          <p:cNvPr id="6" name="Freeform 6"/>
          <p:cNvSpPr/>
          <p:nvPr/>
        </p:nvSpPr>
        <p:spPr>
          <a:xfrm>
            <a:off x="-2096669" y="1748607"/>
            <a:ext cx="4977171" cy="3372033"/>
          </a:xfrm>
          <a:custGeom>
            <a:avLst/>
            <a:gdLst/>
            <a:ahLst/>
            <a:cxnLst/>
            <a:rect l="l" t="t" r="r" b="b"/>
            <a:pathLst>
              <a:path w="4977171" h="3372033">
                <a:moveTo>
                  <a:pt x="0" y="0"/>
                </a:moveTo>
                <a:lnTo>
                  <a:pt x="4977170" y="0"/>
                </a:lnTo>
                <a:lnTo>
                  <a:pt x="4977170" y="3372033"/>
                </a:lnTo>
                <a:lnTo>
                  <a:pt x="0" y="3372033"/>
                </a:lnTo>
                <a:lnTo>
                  <a:pt x="0" y="0"/>
                </a:lnTo>
                <a:close/>
              </a:path>
            </a:pathLst>
          </a:custGeom>
          <a:blipFill>
            <a:blip r:embed="rId4"/>
            <a:stretch>
              <a:fillRect/>
            </a:stretch>
          </a:blipFill>
        </p:spPr>
      </p:sp>
      <p:sp>
        <p:nvSpPr>
          <p:cNvPr id="12" name="TextBox 12"/>
          <p:cNvSpPr txBox="1"/>
          <p:nvPr/>
        </p:nvSpPr>
        <p:spPr>
          <a:xfrm>
            <a:off x="3619818" y="1859293"/>
            <a:ext cx="11048363" cy="2708434"/>
          </a:xfrm>
          <a:prstGeom prst="rect">
            <a:avLst/>
          </a:prstGeom>
        </p:spPr>
        <p:txBody>
          <a:bodyPr lIns="0" tIns="0" rIns="0" bIns="0" rtlCol="0" anchor="t">
            <a:spAutoFit/>
          </a:bodyPr>
          <a:lstStyle/>
          <a:p>
            <a:pPr algn="ctr"/>
            <a:r>
              <a:rPr lang="en-US" sz="8800" b="1" dirty="0">
                <a:solidFill>
                  <a:srgbClr val="FFFFFF"/>
                </a:solidFill>
                <a:latin typeface="Myriad Pro Black" panose="020B0803030403020204" pitchFamily="34" charset="0"/>
                <a:ea typeface="Poppins Bold"/>
                <a:cs typeface="Poppins Bold"/>
                <a:sym typeface="Poppins Bold"/>
              </a:rPr>
              <a:t>TERMS</a:t>
            </a:r>
          </a:p>
          <a:p>
            <a:pPr algn="ctr"/>
            <a:r>
              <a:rPr lang="en-US" sz="8800" dirty="0">
                <a:solidFill>
                  <a:srgbClr val="FFFFFF"/>
                </a:solidFill>
                <a:latin typeface="Myriad Pro Light" panose="020B0403030403020204" pitchFamily="34" charset="0"/>
                <a:ea typeface="Poppins Bold"/>
                <a:cs typeface="Poppins Bold"/>
                <a:sym typeface="Poppins Bold"/>
              </a:rPr>
              <a:t>OF COOPERATION</a:t>
            </a:r>
            <a:endParaRPr lang="ru-RU" sz="8800" dirty="0">
              <a:solidFill>
                <a:srgbClr val="FFFFFF"/>
              </a:solidFill>
              <a:latin typeface="Myriad Pro Light" panose="020B0403030403020204" pitchFamily="34" charset="0"/>
              <a:ea typeface="Poppins Bold"/>
              <a:cs typeface="Poppins Bold"/>
              <a:sym typeface="Poppins Bold"/>
            </a:endParaRPr>
          </a:p>
        </p:txBody>
      </p:sp>
      <p:sp>
        <p:nvSpPr>
          <p:cNvPr id="14" name="Freeform 14"/>
          <p:cNvSpPr/>
          <p:nvPr/>
        </p:nvSpPr>
        <p:spPr>
          <a:xfrm>
            <a:off x="15799414" y="2433560"/>
            <a:ext cx="4977171" cy="3372033"/>
          </a:xfrm>
          <a:custGeom>
            <a:avLst/>
            <a:gdLst/>
            <a:ahLst/>
            <a:cxnLst/>
            <a:rect l="l" t="t" r="r" b="b"/>
            <a:pathLst>
              <a:path w="4977171" h="3372033">
                <a:moveTo>
                  <a:pt x="0" y="0"/>
                </a:moveTo>
                <a:lnTo>
                  <a:pt x="4977170" y="0"/>
                </a:lnTo>
                <a:lnTo>
                  <a:pt x="4977170" y="3372033"/>
                </a:lnTo>
                <a:lnTo>
                  <a:pt x="0" y="3372033"/>
                </a:lnTo>
                <a:lnTo>
                  <a:pt x="0" y="0"/>
                </a:lnTo>
                <a:close/>
              </a:path>
            </a:pathLst>
          </a:custGeom>
          <a:blipFill>
            <a:blip r:embed="rId4"/>
            <a:stretch>
              <a:fillRect/>
            </a:stretch>
          </a:blipFill>
        </p:spPr>
      </p:sp>
      <p:sp>
        <p:nvSpPr>
          <p:cNvPr id="17" name="TextBox 27">
            <a:extLst>
              <a:ext uri="{FF2B5EF4-FFF2-40B4-BE49-F238E27FC236}">
                <a16:creationId xmlns:a16="http://schemas.microsoft.com/office/drawing/2014/main" id="{B0D09C39-0705-290C-C221-2283EF2CBDC6}"/>
              </a:ext>
            </a:extLst>
          </p:cNvPr>
          <p:cNvSpPr txBox="1"/>
          <p:nvPr/>
        </p:nvSpPr>
        <p:spPr>
          <a:xfrm>
            <a:off x="931336" y="5805593"/>
            <a:ext cx="5376963" cy="2245679"/>
          </a:xfrm>
          <a:prstGeom prst="rect">
            <a:avLst/>
          </a:prstGeom>
        </p:spPr>
        <p:txBody>
          <a:bodyPr wrap="square" lIns="0" tIns="0" rIns="0" bIns="0" rtlCol="0" anchor="t">
            <a:spAutoFit/>
          </a:bodyPr>
          <a:lstStyle/>
          <a:p>
            <a:pPr algn="ctr">
              <a:lnSpc>
                <a:spcPts val="2520"/>
              </a:lnSpc>
              <a:spcBef>
                <a:spcPct val="0"/>
              </a:spcBef>
            </a:pPr>
            <a:endParaRPr lang="ru-RU" sz="2400" dirty="0">
              <a:solidFill>
                <a:schemeClr val="bg1"/>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rgbClr val="FFC000"/>
                </a:solidFill>
                <a:latin typeface="Myriad Pro" panose="020B0503030403020204" pitchFamily="34" charset="0"/>
              </a:rPr>
              <a:t>FLEXIBLE COMMISSIONS &amp; BOOKING</a:t>
            </a:r>
          </a:p>
          <a:p>
            <a:pPr algn="ctr">
              <a:lnSpc>
                <a:spcPts val="2520"/>
              </a:lnSpc>
              <a:spcBef>
                <a:spcPct val="0"/>
              </a:spcBef>
            </a:pPr>
            <a:endParaRPr lang="ru-RU" sz="3200" b="1" dirty="0">
              <a:solidFill>
                <a:schemeClr val="bg1"/>
              </a:solidFill>
              <a:latin typeface="Myriad Pro" panose="020B0503030403020204" pitchFamily="34" charset="0"/>
            </a:endParaRPr>
          </a:p>
          <a:p>
            <a:pPr algn="ctr">
              <a:lnSpc>
                <a:spcPts val="2520"/>
              </a:lnSpc>
              <a:spcBef>
                <a:spcPct val="0"/>
              </a:spcBef>
            </a:pPr>
            <a:r>
              <a:rPr lang="en-US" sz="2400" dirty="0">
                <a:solidFill>
                  <a:schemeClr val="bg1"/>
                </a:solidFill>
                <a:latin typeface="Myriad Pro" panose="020B0503030403020204" pitchFamily="34" charset="0"/>
                <a:ea typeface="Poppins Italics"/>
                <a:cs typeface="Poppins Italics"/>
                <a:sym typeface="Poppins Italics"/>
              </a:rPr>
              <a:t>We offer a flexible commission system and convenient booking conditions for our partners.</a:t>
            </a:r>
            <a:endParaRPr lang="ru-RU" sz="2400" dirty="0">
              <a:solidFill>
                <a:schemeClr val="bg1"/>
              </a:solidFill>
              <a:latin typeface="Myriad Pro" panose="020B0503030403020204" pitchFamily="34" charset="0"/>
              <a:ea typeface="Poppins Italics"/>
              <a:cs typeface="Poppins Italics"/>
              <a:sym typeface="Poppins Italics"/>
            </a:endParaRPr>
          </a:p>
        </p:txBody>
      </p:sp>
      <p:sp>
        <p:nvSpPr>
          <p:cNvPr id="21" name="TextBox 27">
            <a:extLst>
              <a:ext uri="{FF2B5EF4-FFF2-40B4-BE49-F238E27FC236}">
                <a16:creationId xmlns:a16="http://schemas.microsoft.com/office/drawing/2014/main" id="{B7F9B74E-AD5E-A740-E745-B216614A115F}"/>
              </a:ext>
            </a:extLst>
          </p:cNvPr>
          <p:cNvSpPr txBox="1"/>
          <p:nvPr/>
        </p:nvSpPr>
        <p:spPr>
          <a:xfrm>
            <a:off x="6858000" y="5805593"/>
            <a:ext cx="5257800" cy="2245679"/>
          </a:xfrm>
          <a:prstGeom prst="rect">
            <a:avLst/>
          </a:prstGeom>
        </p:spPr>
        <p:txBody>
          <a:bodyPr wrap="square" lIns="0" tIns="0" rIns="0" bIns="0" rtlCol="0" anchor="t">
            <a:spAutoFit/>
          </a:bodyPr>
          <a:lstStyle/>
          <a:p>
            <a:pPr algn="ctr">
              <a:lnSpc>
                <a:spcPts val="2520"/>
              </a:lnSpc>
              <a:spcBef>
                <a:spcPct val="0"/>
              </a:spcBef>
            </a:pPr>
            <a:endParaRPr lang="ru-RU" sz="2400" dirty="0">
              <a:solidFill>
                <a:schemeClr val="bg1"/>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rgbClr val="FFC000"/>
                </a:solidFill>
                <a:latin typeface="Myriad Pro" panose="020B0503030403020204" pitchFamily="34" charset="0"/>
              </a:rPr>
              <a:t>AGENCY AGREEMENTS &amp; WHITE-LABEL TOURS</a:t>
            </a:r>
          </a:p>
          <a:p>
            <a:pPr algn="ctr">
              <a:lnSpc>
                <a:spcPts val="2520"/>
              </a:lnSpc>
              <a:spcBef>
                <a:spcPct val="0"/>
              </a:spcBef>
            </a:pPr>
            <a:endParaRPr lang="ru-RU" sz="3200" b="1" dirty="0">
              <a:solidFill>
                <a:schemeClr val="bg1"/>
              </a:solidFill>
              <a:latin typeface="Myriad Pro" panose="020B0503030403020204" pitchFamily="34" charset="0"/>
            </a:endParaRPr>
          </a:p>
          <a:p>
            <a:pPr algn="ctr">
              <a:lnSpc>
                <a:spcPts val="2520"/>
              </a:lnSpc>
              <a:spcBef>
                <a:spcPct val="0"/>
              </a:spcBef>
            </a:pPr>
            <a:r>
              <a:rPr lang="en-US" sz="2400" dirty="0">
                <a:solidFill>
                  <a:schemeClr val="bg1"/>
                </a:solidFill>
                <a:latin typeface="Myriad Pro" panose="020B0503030403020204" pitchFamily="34" charset="0"/>
                <a:ea typeface="Poppins Italics"/>
                <a:cs typeface="Poppins Italics"/>
                <a:sym typeface="Poppins Italics"/>
              </a:rPr>
              <a:t>We sign agency agreements and provide the opportunity to organize white-label tours under your brand.</a:t>
            </a:r>
            <a:endParaRPr lang="ru-RU" sz="2400" dirty="0">
              <a:solidFill>
                <a:schemeClr val="bg1"/>
              </a:solidFill>
              <a:latin typeface="Myriad Pro" panose="020B0503030403020204" pitchFamily="34" charset="0"/>
              <a:ea typeface="Poppins Italics"/>
              <a:cs typeface="Poppins Italics"/>
              <a:sym typeface="Poppins Italics"/>
            </a:endParaRPr>
          </a:p>
        </p:txBody>
      </p:sp>
      <p:sp>
        <p:nvSpPr>
          <p:cNvPr id="22" name="TextBox 27">
            <a:extLst>
              <a:ext uri="{FF2B5EF4-FFF2-40B4-BE49-F238E27FC236}">
                <a16:creationId xmlns:a16="http://schemas.microsoft.com/office/drawing/2014/main" id="{777B6354-5748-BF0A-FD9E-F44EC0147F99}"/>
              </a:ext>
            </a:extLst>
          </p:cNvPr>
          <p:cNvSpPr txBox="1"/>
          <p:nvPr/>
        </p:nvSpPr>
        <p:spPr>
          <a:xfrm>
            <a:off x="12665501" y="5805593"/>
            <a:ext cx="5257800" cy="2245679"/>
          </a:xfrm>
          <a:prstGeom prst="rect">
            <a:avLst/>
          </a:prstGeom>
        </p:spPr>
        <p:txBody>
          <a:bodyPr wrap="square" lIns="0" tIns="0" rIns="0" bIns="0" rtlCol="0" anchor="t">
            <a:spAutoFit/>
          </a:bodyPr>
          <a:lstStyle/>
          <a:p>
            <a:pPr algn="ctr">
              <a:lnSpc>
                <a:spcPts val="2520"/>
              </a:lnSpc>
              <a:spcBef>
                <a:spcPct val="0"/>
              </a:spcBef>
            </a:pPr>
            <a:endParaRPr lang="ru-RU" sz="2400" dirty="0">
              <a:solidFill>
                <a:schemeClr val="bg1"/>
              </a:solidFill>
              <a:latin typeface="Myriad Pro" panose="020B0503030403020204" pitchFamily="34" charset="0"/>
              <a:ea typeface="Poppins Italics"/>
              <a:cs typeface="Poppins Italics"/>
              <a:sym typeface="Poppins Italics"/>
            </a:endParaRPr>
          </a:p>
          <a:p>
            <a:pPr algn="ctr">
              <a:lnSpc>
                <a:spcPts val="2520"/>
              </a:lnSpc>
              <a:spcBef>
                <a:spcPct val="0"/>
              </a:spcBef>
            </a:pPr>
            <a:r>
              <a:rPr lang="en-US" sz="3200" b="1" dirty="0">
                <a:solidFill>
                  <a:srgbClr val="FFC000"/>
                </a:solidFill>
                <a:latin typeface="Myriad Pro" panose="020B0503030403020204" pitchFamily="34" charset="0"/>
              </a:rPr>
              <a:t>ONLINE BOOKING ACCESS &amp; SUPPORT</a:t>
            </a:r>
          </a:p>
          <a:p>
            <a:pPr algn="ctr">
              <a:lnSpc>
                <a:spcPts val="2520"/>
              </a:lnSpc>
              <a:spcBef>
                <a:spcPct val="0"/>
              </a:spcBef>
            </a:pPr>
            <a:endParaRPr lang="ru-RU" sz="3200" b="1" dirty="0">
              <a:solidFill>
                <a:schemeClr val="bg1"/>
              </a:solidFill>
              <a:latin typeface="Myriad Pro" panose="020B0503030403020204" pitchFamily="34" charset="0"/>
            </a:endParaRPr>
          </a:p>
          <a:p>
            <a:pPr algn="ctr">
              <a:lnSpc>
                <a:spcPts val="2520"/>
              </a:lnSpc>
              <a:spcBef>
                <a:spcPct val="0"/>
              </a:spcBef>
            </a:pPr>
            <a:r>
              <a:rPr lang="en-US" sz="2400" dirty="0">
                <a:solidFill>
                  <a:schemeClr val="bg1"/>
                </a:solidFill>
                <a:latin typeface="Myriad Pro" panose="020B0503030403020204" pitchFamily="34" charset="0"/>
                <a:ea typeface="Poppins Italics"/>
                <a:cs typeface="Poppins Italics"/>
                <a:sym typeface="Poppins Italics"/>
              </a:rPr>
              <a:t>We ensure online access to the booking system and provide 24/7 support for all our partners.</a:t>
            </a:r>
            <a:endParaRPr lang="ru-RU" sz="2400" dirty="0">
              <a:solidFill>
                <a:schemeClr val="bg1"/>
              </a:solidFill>
              <a:latin typeface="Myriad Pro" panose="020B0503030403020204" pitchFamily="34" charset="0"/>
              <a:ea typeface="Poppins Italics"/>
              <a:cs typeface="Poppins Italics"/>
              <a:sym typeface="Poppins Italics"/>
            </a:endParaRPr>
          </a:p>
        </p:txBody>
      </p:sp>
      <p:sp>
        <p:nvSpPr>
          <p:cNvPr id="23" name="TextBox 12">
            <a:extLst>
              <a:ext uri="{FF2B5EF4-FFF2-40B4-BE49-F238E27FC236}">
                <a16:creationId xmlns:a16="http://schemas.microsoft.com/office/drawing/2014/main" id="{9696AACF-FA90-3BDD-2B69-224BEBF55C45}"/>
              </a:ext>
            </a:extLst>
          </p:cNvPr>
          <p:cNvSpPr txBox="1"/>
          <p:nvPr/>
        </p:nvSpPr>
        <p:spPr>
          <a:xfrm>
            <a:off x="2611212" y="4630010"/>
            <a:ext cx="1637982" cy="1354217"/>
          </a:xfrm>
          <a:prstGeom prst="rect">
            <a:avLst/>
          </a:prstGeom>
        </p:spPr>
        <p:txBody>
          <a:bodyPr wrap="square" lIns="0" tIns="0" rIns="0" bIns="0" rtlCol="0" anchor="t">
            <a:spAutoFit/>
          </a:bodyPr>
          <a:lstStyle/>
          <a:p>
            <a:pPr algn="ctr"/>
            <a:r>
              <a:rPr lang="en-US" sz="8800" b="1" dirty="0">
                <a:solidFill>
                  <a:srgbClr val="FFFFFF"/>
                </a:solidFill>
                <a:latin typeface="Myriad Pro Black" panose="020B0803030403020204" pitchFamily="34" charset="0"/>
                <a:ea typeface="Poppins Bold"/>
                <a:cs typeface="Poppins Bold"/>
                <a:sym typeface="Poppins Bold"/>
              </a:rPr>
              <a:t>1</a:t>
            </a:r>
          </a:p>
        </p:txBody>
      </p:sp>
      <p:sp>
        <p:nvSpPr>
          <p:cNvPr id="24" name="TextBox 12">
            <a:extLst>
              <a:ext uri="{FF2B5EF4-FFF2-40B4-BE49-F238E27FC236}">
                <a16:creationId xmlns:a16="http://schemas.microsoft.com/office/drawing/2014/main" id="{168EC88F-E0BD-2657-0997-DBEA6BCED059}"/>
              </a:ext>
            </a:extLst>
          </p:cNvPr>
          <p:cNvSpPr txBox="1"/>
          <p:nvPr/>
        </p:nvSpPr>
        <p:spPr>
          <a:xfrm>
            <a:off x="8667909" y="4630010"/>
            <a:ext cx="1637982" cy="1354217"/>
          </a:xfrm>
          <a:prstGeom prst="rect">
            <a:avLst/>
          </a:prstGeom>
        </p:spPr>
        <p:txBody>
          <a:bodyPr wrap="square" lIns="0" tIns="0" rIns="0" bIns="0" rtlCol="0" anchor="t">
            <a:spAutoFit/>
          </a:bodyPr>
          <a:lstStyle/>
          <a:p>
            <a:pPr algn="ctr"/>
            <a:r>
              <a:rPr lang="en-US" sz="8800" b="1" dirty="0">
                <a:solidFill>
                  <a:srgbClr val="FFFFFF"/>
                </a:solidFill>
                <a:latin typeface="Myriad Pro Black" panose="020B0803030403020204" pitchFamily="34" charset="0"/>
                <a:ea typeface="Poppins Bold"/>
                <a:cs typeface="Poppins Bold"/>
                <a:sym typeface="Poppins Bold"/>
              </a:rPr>
              <a:t>2</a:t>
            </a:r>
          </a:p>
        </p:txBody>
      </p:sp>
      <p:sp>
        <p:nvSpPr>
          <p:cNvPr id="25" name="TextBox 12">
            <a:extLst>
              <a:ext uri="{FF2B5EF4-FFF2-40B4-BE49-F238E27FC236}">
                <a16:creationId xmlns:a16="http://schemas.microsoft.com/office/drawing/2014/main" id="{48DB951E-8ABA-925E-C2B2-57A52C3CF9CA}"/>
              </a:ext>
            </a:extLst>
          </p:cNvPr>
          <p:cNvSpPr txBox="1"/>
          <p:nvPr/>
        </p:nvSpPr>
        <p:spPr>
          <a:xfrm>
            <a:off x="14475410" y="4630010"/>
            <a:ext cx="1637982" cy="1354217"/>
          </a:xfrm>
          <a:prstGeom prst="rect">
            <a:avLst/>
          </a:prstGeom>
        </p:spPr>
        <p:txBody>
          <a:bodyPr wrap="square" lIns="0" tIns="0" rIns="0" bIns="0" rtlCol="0" anchor="t">
            <a:spAutoFit/>
          </a:bodyPr>
          <a:lstStyle/>
          <a:p>
            <a:pPr algn="ctr"/>
            <a:r>
              <a:rPr lang="en-US" sz="8800" b="1" dirty="0">
                <a:solidFill>
                  <a:srgbClr val="FFFFFF"/>
                </a:solidFill>
                <a:latin typeface="Myriad Pro Black" panose="020B0803030403020204" pitchFamily="34" charset="0"/>
                <a:ea typeface="Poppins Bold"/>
                <a:cs typeface="Poppins Bold"/>
                <a:sym typeface="Poppins Bold"/>
              </a:rPr>
              <a:t>3</a:t>
            </a:r>
          </a:p>
        </p:txBody>
      </p:sp>
      <p:grpSp>
        <p:nvGrpSpPr>
          <p:cNvPr id="2" name="Группа 1">
            <a:extLst>
              <a:ext uri="{FF2B5EF4-FFF2-40B4-BE49-F238E27FC236}">
                <a16:creationId xmlns:a16="http://schemas.microsoft.com/office/drawing/2014/main" id="{EB4E5D84-103E-6535-7150-88730EF59BB8}"/>
              </a:ext>
            </a:extLst>
          </p:cNvPr>
          <p:cNvGrpSpPr/>
          <p:nvPr/>
        </p:nvGrpSpPr>
        <p:grpSpPr>
          <a:xfrm>
            <a:off x="7848599" y="510391"/>
            <a:ext cx="2590800" cy="1121727"/>
            <a:chOff x="14325600" y="467196"/>
            <a:chExt cx="2590800" cy="1121727"/>
          </a:xfrm>
        </p:grpSpPr>
        <p:sp>
          <p:nvSpPr>
            <p:cNvPr id="4" name="Прямоугольник: скругленные углы 3">
              <a:extLst>
                <a:ext uri="{FF2B5EF4-FFF2-40B4-BE49-F238E27FC236}">
                  <a16:creationId xmlns:a16="http://schemas.microsoft.com/office/drawing/2014/main" id="{A5BFFBD8-02CD-2E05-CF08-4CD2ED1203B8}"/>
                </a:ext>
              </a:extLst>
            </p:cNvPr>
            <p:cNvSpPr/>
            <p:nvPr/>
          </p:nvSpPr>
          <p:spPr>
            <a:xfrm>
              <a:off x="14325600" y="467196"/>
              <a:ext cx="2590800" cy="1121727"/>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21">
              <a:extLst>
                <a:ext uri="{FF2B5EF4-FFF2-40B4-BE49-F238E27FC236}">
                  <a16:creationId xmlns:a16="http://schemas.microsoft.com/office/drawing/2014/main" id="{2DC1ADEA-BE1F-4E31-C450-FF09BE84E8B6}"/>
                </a:ext>
              </a:extLst>
            </p:cNvPr>
            <p:cNvSpPr txBox="1"/>
            <p:nvPr/>
          </p:nvSpPr>
          <p:spPr>
            <a:xfrm>
              <a:off x="14605959" y="853943"/>
              <a:ext cx="2275403" cy="384721"/>
            </a:xfrm>
            <a:prstGeom prst="rect">
              <a:avLst/>
            </a:prstGeom>
          </p:spPr>
          <p:txBody>
            <a:bodyPr wrap="square" lIns="0" tIns="0" rIns="0" bIns="0" rtlCol="0" anchor="t">
              <a:spAutoFit/>
            </a:bodyPr>
            <a:lstStyle/>
            <a:p>
              <a:pPr>
                <a:lnSpc>
                  <a:spcPts val="3000"/>
                </a:lnSpc>
              </a:pPr>
              <a:r>
                <a:rPr lang="en-US" sz="2800" dirty="0">
                  <a:solidFill>
                    <a:schemeClr val="bg1"/>
                  </a:solidFill>
                  <a:latin typeface="Myriad Pro" panose="020B0503030403020204" pitchFamily="34" charset="0"/>
                </a:rPr>
                <a:t>Place for Logo</a:t>
              </a:r>
              <a:endParaRPr lang="en-US" sz="2400" dirty="0">
                <a:solidFill>
                  <a:schemeClr val="bg1"/>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A74"/>
        </a:solidFill>
        <a:effectLst/>
      </p:bgPr>
    </p:bg>
    <p:spTree>
      <p:nvGrpSpPr>
        <p:cNvPr id="1" name="">
          <a:extLst>
            <a:ext uri="{FF2B5EF4-FFF2-40B4-BE49-F238E27FC236}">
              <a16:creationId xmlns:a16="http://schemas.microsoft.com/office/drawing/2014/main" id="{C68131E0-24C3-9CBC-3F7C-6695CFA5A4CB}"/>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75748692-688A-D724-A84F-D4725EC6CA3F}"/>
              </a:ext>
            </a:extLst>
          </p:cNvPr>
          <p:cNvGrpSpPr/>
          <p:nvPr/>
        </p:nvGrpSpPr>
        <p:grpSpPr>
          <a:xfrm>
            <a:off x="1028700" y="8156368"/>
            <a:ext cx="16230600" cy="1101932"/>
            <a:chOff x="0" y="0"/>
            <a:chExt cx="4274726" cy="290221"/>
          </a:xfrm>
        </p:grpSpPr>
        <p:sp>
          <p:nvSpPr>
            <p:cNvPr id="9" name="Freeform 9">
              <a:extLst>
                <a:ext uri="{FF2B5EF4-FFF2-40B4-BE49-F238E27FC236}">
                  <a16:creationId xmlns:a16="http://schemas.microsoft.com/office/drawing/2014/main" id="{48F02BF3-B399-3584-CD65-94E9C1ABB314}"/>
                </a:ext>
              </a:extLst>
            </p:cNvPr>
            <p:cNvSpPr/>
            <p:nvPr/>
          </p:nvSpPr>
          <p:spPr>
            <a:xfrm>
              <a:off x="0" y="0"/>
              <a:ext cx="4274726" cy="290221"/>
            </a:xfrm>
            <a:custGeom>
              <a:avLst/>
              <a:gdLst/>
              <a:ahLst/>
              <a:cxnLst/>
              <a:rect l="l" t="t" r="r" b="b"/>
              <a:pathLst>
                <a:path w="4274726" h="290221">
                  <a:moveTo>
                    <a:pt x="34344" y="0"/>
                  </a:moveTo>
                  <a:lnTo>
                    <a:pt x="4240382" y="0"/>
                  </a:lnTo>
                  <a:cubicBezTo>
                    <a:pt x="4249491" y="0"/>
                    <a:pt x="4258226" y="3618"/>
                    <a:pt x="4264667" y="10059"/>
                  </a:cubicBezTo>
                  <a:cubicBezTo>
                    <a:pt x="4271108" y="16500"/>
                    <a:pt x="4274726" y="25235"/>
                    <a:pt x="4274726" y="34344"/>
                  </a:cubicBezTo>
                  <a:lnTo>
                    <a:pt x="4274726" y="255877"/>
                  </a:lnTo>
                  <a:cubicBezTo>
                    <a:pt x="4274726" y="264986"/>
                    <a:pt x="4271108" y="273721"/>
                    <a:pt x="4264667" y="280162"/>
                  </a:cubicBezTo>
                  <a:cubicBezTo>
                    <a:pt x="4258226" y="286602"/>
                    <a:pt x="4249491" y="290221"/>
                    <a:pt x="4240382" y="290221"/>
                  </a:cubicBezTo>
                  <a:lnTo>
                    <a:pt x="34344" y="290221"/>
                  </a:lnTo>
                  <a:cubicBezTo>
                    <a:pt x="25235" y="290221"/>
                    <a:pt x="16500" y="286602"/>
                    <a:pt x="10059" y="280162"/>
                  </a:cubicBezTo>
                  <a:cubicBezTo>
                    <a:pt x="3618" y="273721"/>
                    <a:pt x="0" y="264986"/>
                    <a:pt x="0" y="255877"/>
                  </a:cubicBezTo>
                  <a:lnTo>
                    <a:pt x="0" y="34344"/>
                  </a:lnTo>
                  <a:cubicBezTo>
                    <a:pt x="0" y="25235"/>
                    <a:pt x="3618" y="16500"/>
                    <a:pt x="10059" y="10059"/>
                  </a:cubicBezTo>
                  <a:cubicBezTo>
                    <a:pt x="16500" y="3618"/>
                    <a:pt x="25235" y="0"/>
                    <a:pt x="34344" y="0"/>
                  </a:cubicBezTo>
                  <a:close/>
                </a:path>
              </a:pathLst>
            </a:custGeom>
            <a:solidFill>
              <a:srgbClr val="FFFFFF"/>
            </a:solidFill>
          </p:spPr>
        </p:sp>
        <p:sp>
          <p:nvSpPr>
            <p:cNvPr id="10" name="TextBox 10">
              <a:extLst>
                <a:ext uri="{FF2B5EF4-FFF2-40B4-BE49-F238E27FC236}">
                  <a16:creationId xmlns:a16="http://schemas.microsoft.com/office/drawing/2014/main" id="{CC8D1619-4D17-150B-7386-5B9B07E8A717}"/>
                </a:ext>
              </a:extLst>
            </p:cNvPr>
            <p:cNvSpPr txBox="1"/>
            <p:nvPr/>
          </p:nvSpPr>
          <p:spPr>
            <a:xfrm>
              <a:off x="0" y="-57150"/>
              <a:ext cx="4274726" cy="347371"/>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17" name="TextBox 17">
            <a:extLst>
              <a:ext uri="{FF2B5EF4-FFF2-40B4-BE49-F238E27FC236}">
                <a16:creationId xmlns:a16="http://schemas.microsoft.com/office/drawing/2014/main" id="{47482D6F-9A85-7EE8-AC6E-87A92009C614}"/>
              </a:ext>
            </a:extLst>
          </p:cNvPr>
          <p:cNvSpPr txBox="1"/>
          <p:nvPr/>
        </p:nvSpPr>
        <p:spPr>
          <a:xfrm>
            <a:off x="1456420" y="8435764"/>
            <a:ext cx="4747340" cy="419538"/>
          </a:xfrm>
          <a:prstGeom prst="rect">
            <a:avLst/>
          </a:prstGeom>
        </p:spPr>
        <p:txBody>
          <a:bodyPr lIns="0" tIns="0" rIns="0" bIns="0" rtlCol="0" anchor="t">
            <a:spAutoFit/>
          </a:bodyPr>
          <a:lstStyle/>
          <a:p>
            <a:pPr algn="l">
              <a:lnSpc>
                <a:spcPts val="3461"/>
              </a:lnSpc>
            </a:pPr>
            <a:r>
              <a:rPr lang="en-US" sz="2472" dirty="0">
                <a:solidFill>
                  <a:srgbClr val="012ABD"/>
                </a:solidFill>
                <a:latin typeface="Myriad Pro Light" panose="020B0403030403020204" pitchFamily="34" charset="0"/>
                <a:ea typeface="Poppins Bold"/>
                <a:cs typeface="Poppins Bold"/>
                <a:sym typeface="Poppins Bold"/>
              </a:rPr>
              <a:t>website</a:t>
            </a:r>
          </a:p>
        </p:txBody>
      </p:sp>
      <p:sp>
        <p:nvSpPr>
          <p:cNvPr id="18" name="TextBox 18">
            <a:extLst>
              <a:ext uri="{FF2B5EF4-FFF2-40B4-BE49-F238E27FC236}">
                <a16:creationId xmlns:a16="http://schemas.microsoft.com/office/drawing/2014/main" id="{34D762AE-8004-ED42-F2CF-E2FB518184BE}"/>
              </a:ext>
            </a:extLst>
          </p:cNvPr>
          <p:cNvSpPr txBox="1"/>
          <p:nvPr/>
        </p:nvSpPr>
        <p:spPr>
          <a:xfrm>
            <a:off x="12105460" y="8441628"/>
            <a:ext cx="4747340" cy="419538"/>
          </a:xfrm>
          <a:prstGeom prst="rect">
            <a:avLst/>
          </a:prstGeom>
        </p:spPr>
        <p:txBody>
          <a:bodyPr lIns="0" tIns="0" rIns="0" bIns="0" rtlCol="0" anchor="t">
            <a:spAutoFit/>
          </a:bodyPr>
          <a:lstStyle/>
          <a:p>
            <a:pPr algn="r">
              <a:lnSpc>
                <a:spcPts val="3461"/>
              </a:lnSpc>
            </a:pPr>
            <a:r>
              <a:rPr lang="en-US" sz="2472" dirty="0">
                <a:solidFill>
                  <a:srgbClr val="012ABD"/>
                </a:solidFill>
                <a:latin typeface="Myriad Pro Light" panose="020B0403030403020204" pitchFamily="34" charset="0"/>
                <a:ea typeface="Poppins Bold"/>
                <a:cs typeface="Poppins Bold"/>
                <a:sym typeface="Poppins Bold"/>
              </a:rPr>
              <a:t>email</a:t>
            </a:r>
          </a:p>
        </p:txBody>
      </p:sp>
      <p:pic>
        <p:nvPicPr>
          <p:cNvPr id="3" name="Рисунок 2" descr="Изображение выглядит как шаблон, прямоугольный, искусство, Симметрия&#10;&#10;Содержимое, созданное искусственным интеллектом, может быть неверным.">
            <a:extLst>
              <a:ext uri="{FF2B5EF4-FFF2-40B4-BE49-F238E27FC236}">
                <a16:creationId xmlns:a16="http://schemas.microsoft.com/office/drawing/2014/main" id="{43DEF96F-FF62-34F6-792F-B61E091355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186" y="5958178"/>
            <a:ext cx="1897628" cy="1897628"/>
          </a:xfrm>
          <a:prstGeom prst="rect">
            <a:avLst/>
          </a:prstGeom>
        </p:spPr>
      </p:pic>
      <p:sp>
        <p:nvSpPr>
          <p:cNvPr id="5" name="TextBox 17">
            <a:extLst>
              <a:ext uri="{FF2B5EF4-FFF2-40B4-BE49-F238E27FC236}">
                <a16:creationId xmlns:a16="http://schemas.microsoft.com/office/drawing/2014/main" id="{CCFF6677-7A6E-13F2-D626-6566D8179ADA}"/>
              </a:ext>
            </a:extLst>
          </p:cNvPr>
          <p:cNvSpPr txBox="1"/>
          <p:nvPr/>
        </p:nvSpPr>
        <p:spPr>
          <a:xfrm>
            <a:off x="6855517" y="8435764"/>
            <a:ext cx="4747340" cy="419538"/>
          </a:xfrm>
          <a:prstGeom prst="rect">
            <a:avLst/>
          </a:prstGeom>
        </p:spPr>
        <p:txBody>
          <a:bodyPr lIns="0" tIns="0" rIns="0" bIns="0" rtlCol="0" anchor="t">
            <a:spAutoFit/>
          </a:bodyPr>
          <a:lstStyle/>
          <a:p>
            <a:pPr algn="ctr">
              <a:lnSpc>
                <a:spcPts val="3461"/>
              </a:lnSpc>
            </a:pPr>
            <a:r>
              <a:rPr lang="en-US" sz="2472" dirty="0">
                <a:solidFill>
                  <a:srgbClr val="012ABD"/>
                </a:solidFill>
                <a:latin typeface="Myriad Pro Light" panose="020B0403030403020204" pitchFamily="34" charset="0"/>
                <a:ea typeface="Poppins Bold"/>
                <a:cs typeface="Poppins Bold"/>
                <a:sym typeface="Poppins Bold"/>
              </a:rPr>
              <a:t>phone</a:t>
            </a:r>
          </a:p>
        </p:txBody>
      </p:sp>
      <p:sp>
        <p:nvSpPr>
          <p:cNvPr id="6" name="TextBox 11">
            <a:extLst>
              <a:ext uri="{FF2B5EF4-FFF2-40B4-BE49-F238E27FC236}">
                <a16:creationId xmlns:a16="http://schemas.microsoft.com/office/drawing/2014/main" id="{DE814B3B-D541-FB11-05D8-61C4E20F0C96}"/>
              </a:ext>
            </a:extLst>
          </p:cNvPr>
          <p:cNvSpPr txBox="1"/>
          <p:nvPr/>
        </p:nvSpPr>
        <p:spPr>
          <a:xfrm>
            <a:off x="3087376" y="2171700"/>
            <a:ext cx="12113248" cy="1325812"/>
          </a:xfrm>
          <a:prstGeom prst="rect">
            <a:avLst/>
          </a:prstGeom>
        </p:spPr>
        <p:txBody>
          <a:bodyPr lIns="0" tIns="0" rIns="0" bIns="0" rtlCol="0" anchor="t">
            <a:spAutoFit/>
          </a:bodyPr>
          <a:lstStyle/>
          <a:p>
            <a:pPr algn="ctr">
              <a:lnSpc>
                <a:spcPts val="5000"/>
              </a:lnSpc>
            </a:pPr>
            <a:r>
              <a:rPr lang="en-US" sz="8930" b="1" dirty="0">
                <a:solidFill>
                  <a:srgbClr val="FFFFFF"/>
                </a:solidFill>
                <a:latin typeface="Myriad Pro" panose="020B0503030403020204" pitchFamily="34" charset="0"/>
                <a:ea typeface="Poppins Bold"/>
                <a:cs typeface="Poppins Bold"/>
                <a:sym typeface="Poppins Bold"/>
              </a:rPr>
              <a:t>CONTACT</a:t>
            </a:r>
            <a:endParaRPr lang="ru-RU" sz="8930" b="1" dirty="0">
              <a:solidFill>
                <a:srgbClr val="FFFFFF"/>
              </a:solidFill>
              <a:latin typeface="Myriad Pro" panose="020B0503030403020204" pitchFamily="34" charset="0"/>
              <a:ea typeface="Poppins Bold"/>
              <a:cs typeface="Poppins Bold"/>
              <a:sym typeface="Poppins Bold"/>
            </a:endParaRPr>
          </a:p>
          <a:p>
            <a:pPr algn="ctr">
              <a:lnSpc>
                <a:spcPts val="5000"/>
              </a:lnSpc>
            </a:pPr>
            <a:r>
              <a:rPr lang="en-US" sz="6000" dirty="0">
                <a:solidFill>
                  <a:srgbClr val="FFFFFF"/>
                </a:solidFill>
                <a:latin typeface="Myriad Pro Light" panose="020B0403030403020204" pitchFamily="34" charset="0"/>
                <a:ea typeface="Poppins Bold"/>
                <a:cs typeface="Poppins Bold"/>
                <a:sym typeface="Poppins Bold"/>
              </a:rPr>
              <a:t>INFORMATION</a:t>
            </a:r>
            <a:endParaRPr lang="en-US" sz="8930" dirty="0">
              <a:solidFill>
                <a:srgbClr val="FFFFFF"/>
              </a:solidFill>
              <a:latin typeface="Myriad Pro Light" panose="020B0403030403020204" pitchFamily="34" charset="0"/>
              <a:ea typeface="Poppins Bold"/>
              <a:cs typeface="Poppins Bold"/>
              <a:sym typeface="Poppins Bold"/>
            </a:endParaRPr>
          </a:p>
        </p:txBody>
      </p:sp>
      <p:grpSp>
        <p:nvGrpSpPr>
          <p:cNvPr id="7" name="Group 13">
            <a:extLst>
              <a:ext uri="{FF2B5EF4-FFF2-40B4-BE49-F238E27FC236}">
                <a16:creationId xmlns:a16="http://schemas.microsoft.com/office/drawing/2014/main" id="{C8DEDC90-A0E2-26B2-403F-B3C3B6F8F718}"/>
              </a:ext>
            </a:extLst>
          </p:cNvPr>
          <p:cNvGrpSpPr/>
          <p:nvPr/>
        </p:nvGrpSpPr>
        <p:grpSpPr>
          <a:xfrm>
            <a:off x="8098053" y="5011343"/>
            <a:ext cx="2262268" cy="807137"/>
            <a:chOff x="0" y="0"/>
            <a:chExt cx="595824" cy="212579"/>
          </a:xfrm>
        </p:grpSpPr>
        <p:sp>
          <p:nvSpPr>
            <p:cNvPr id="20" name="Freeform 14">
              <a:extLst>
                <a:ext uri="{FF2B5EF4-FFF2-40B4-BE49-F238E27FC236}">
                  <a16:creationId xmlns:a16="http://schemas.microsoft.com/office/drawing/2014/main" id="{41B12339-0F0C-5B38-F311-DC6F04EED2B5}"/>
                </a:ext>
              </a:extLst>
            </p:cNvPr>
            <p:cNvSpPr/>
            <p:nvPr/>
          </p:nvSpPr>
          <p:spPr>
            <a:xfrm>
              <a:off x="0" y="0"/>
              <a:ext cx="595824" cy="212579"/>
            </a:xfrm>
            <a:custGeom>
              <a:avLst/>
              <a:gdLst/>
              <a:ahLst/>
              <a:cxnLst/>
              <a:rect l="l" t="t" r="r" b="b"/>
              <a:pathLst>
                <a:path w="595824" h="212579">
                  <a:moveTo>
                    <a:pt x="106290" y="0"/>
                  </a:moveTo>
                  <a:lnTo>
                    <a:pt x="489534" y="0"/>
                  </a:lnTo>
                  <a:cubicBezTo>
                    <a:pt x="548236" y="0"/>
                    <a:pt x="595824" y="47588"/>
                    <a:pt x="595824" y="106290"/>
                  </a:cubicBezTo>
                  <a:lnTo>
                    <a:pt x="595824" y="106290"/>
                  </a:lnTo>
                  <a:cubicBezTo>
                    <a:pt x="595824" y="134479"/>
                    <a:pt x="584625" y="161515"/>
                    <a:pt x="564692" y="181448"/>
                  </a:cubicBezTo>
                  <a:cubicBezTo>
                    <a:pt x="544759" y="201381"/>
                    <a:pt x="517724" y="212579"/>
                    <a:pt x="489534" y="212579"/>
                  </a:cubicBezTo>
                  <a:lnTo>
                    <a:pt x="106290" y="212579"/>
                  </a:lnTo>
                  <a:cubicBezTo>
                    <a:pt x="78100" y="212579"/>
                    <a:pt x="51065" y="201381"/>
                    <a:pt x="31132" y="181448"/>
                  </a:cubicBezTo>
                  <a:cubicBezTo>
                    <a:pt x="11198" y="161515"/>
                    <a:pt x="0" y="134479"/>
                    <a:pt x="0" y="106290"/>
                  </a:cubicBezTo>
                  <a:lnTo>
                    <a:pt x="0" y="106290"/>
                  </a:lnTo>
                  <a:cubicBezTo>
                    <a:pt x="0" y="78100"/>
                    <a:pt x="11198" y="51065"/>
                    <a:pt x="31132" y="31132"/>
                  </a:cubicBezTo>
                  <a:cubicBezTo>
                    <a:pt x="51065" y="11198"/>
                    <a:pt x="78100" y="0"/>
                    <a:pt x="106290" y="0"/>
                  </a:cubicBezTo>
                  <a:close/>
                </a:path>
              </a:pathLst>
            </a:custGeom>
            <a:solidFill>
              <a:srgbClr val="FFA100"/>
            </a:solidFill>
          </p:spPr>
        </p:sp>
        <p:sp>
          <p:nvSpPr>
            <p:cNvPr id="21" name="TextBox 15">
              <a:extLst>
                <a:ext uri="{FF2B5EF4-FFF2-40B4-BE49-F238E27FC236}">
                  <a16:creationId xmlns:a16="http://schemas.microsoft.com/office/drawing/2014/main" id="{BAAA1E92-8B31-D542-09A3-A61E063A583D}"/>
                </a:ext>
              </a:extLst>
            </p:cNvPr>
            <p:cNvSpPr txBox="1"/>
            <p:nvPr/>
          </p:nvSpPr>
          <p:spPr>
            <a:xfrm>
              <a:off x="0" y="-57150"/>
              <a:ext cx="595824" cy="269729"/>
            </a:xfrm>
            <a:prstGeom prst="rect">
              <a:avLst/>
            </a:prstGeom>
          </p:spPr>
          <p:txBody>
            <a:bodyPr lIns="50800" tIns="50800" rIns="50800" bIns="50800" rtlCol="0" anchor="ctr"/>
            <a:lstStyle/>
            <a:p>
              <a:pPr algn="ctr">
                <a:lnSpc>
                  <a:spcPts val="2659"/>
                </a:lnSpc>
              </a:pPr>
              <a:endParaRPr>
                <a:latin typeface="Myriad Pro" panose="020B0503030403020204" pitchFamily="34" charset="0"/>
              </a:endParaRPr>
            </a:p>
          </p:txBody>
        </p:sp>
      </p:grpSp>
      <p:sp>
        <p:nvSpPr>
          <p:cNvPr id="22" name="TextBox 16">
            <a:extLst>
              <a:ext uri="{FF2B5EF4-FFF2-40B4-BE49-F238E27FC236}">
                <a16:creationId xmlns:a16="http://schemas.microsoft.com/office/drawing/2014/main" id="{288F413C-3794-EE70-B691-349C1853BC6B}"/>
              </a:ext>
            </a:extLst>
          </p:cNvPr>
          <p:cNvSpPr txBox="1"/>
          <p:nvPr/>
        </p:nvSpPr>
        <p:spPr>
          <a:xfrm>
            <a:off x="8098053" y="5065022"/>
            <a:ext cx="2262268" cy="669671"/>
          </a:xfrm>
          <a:prstGeom prst="rect">
            <a:avLst/>
          </a:prstGeom>
        </p:spPr>
        <p:txBody>
          <a:bodyPr wrap="square" lIns="0" tIns="0" rIns="0" bIns="0" rtlCol="0" anchor="t">
            <a:spAutoFit/>
          </a:bodyPr>
          <a:lstStyle/>
          <a:p>
            <a:pPr marL="0" lvl="0" indent="0" algn="ctr">
              <a:lnSpc>
                <a:spcPts val="2659"/>
              </a:lnSpc>
              <a:spcBef>
                <a:spcPct val="0"/>
              </a:spcBef>
            </a:pPr>
            <a:r>
              <a:rPr lang="en-US" b="1" dirty="0">
                <a:solidFill>
                  <a:srgbClr val="FFFFFF"/>
                </a:solidFill>
                <a:latin typeface="Myriad Pro" panose="020B0503030403020204" pitchFamily="34" charset="0"/>
                <a:ea typeface="Poppins Bold"/>
                <a:cs typeface="Poppins Bold"/>
                <a:sym typeface="Poppins Bold"/>
              </a:rPr>
              <a:t>QR code to the tour catalog</a:t>
            </a:r>
          </a:p>
        </p:txBody>
      </p:sp>
      <p:sp>
        <p:nvSpPr>
          <p:cNvPr id="23" name="TextBox 17">
            <a:extLst>
              <a:ext uri="{FF2B5EF4-FFF2-40B4-BE49-F238E27FC236}">
                <a16:creationId xmlns:a16="http://schemas.microsoft.com/office/drawing/2014/main" id="{0D5F8DD1-57DF-FF9C-E00E-DE9A2291C439}"/>
              </a:ext>
            </a:extLst>
          </p:cNvPr>
          <p:cNvSpPr txBox="1"/>
          <p:nvPr/>
        </p:nvSpPr>
        <p:spPr>
          <a:xfrm>
            <a:off x="6813731" y="3666905"/>
            <a:ext cx="4747340" cy="532775"/>
          </a:xfrm>
          <a:prstGeom prst="rect">
            <a:avLst/>
          </a:prstGeom>
        </p:spPr>
        <p:txBody>
          <a:bodyPr lIns="0" tIns="0" rIns="0" bIns="0" rtlCol="0" anchor="t">
            <a:spAutoFit/>
          </a:bodyPr>
          <a:lstStyle/>
          <a:p>
            <a:pPr algn="ctr">
              <a:lnSpc>
                <a:spcPts val="2000"/>
              </a:lnSpc>
            </a:pPr>
            <a:r>
              <a:rPr lang="en-US" sz="2472" dirty="0">
                <a:solidFill>
                  <a:schemeClr val="bg1"/>
                </a:solidFill>
                <a:latin typeface="Myriad Pro Light" panose="020B0403030403020204" pitchFamily="34" charset="0"/>
                <a:ea typeface="Poppins Bold"/>
                <a:cs typeface="Poppins Bold"/>
                <a:sym typeface="Poppins Bold"/>
              </a:rPr>
              <a:t>Full Name</a:t>
            </a:r>
          </a:p>
          <a:p>
            <a:pPr algn="ctr">
              <a:lnSpc>
                <a:spcPts val="2000"/>
              </a:lnSpc>
            </a:pPr>
            <a:r>
              <a:rPr lang="en-US" sz="2472" dirty="0">
                <a:solidFill>
                  <a:schemeClr val="bg1"/>
                </a:solidFill>
                <a:latin typeface="Myriad Pro Light" panose="020B0403030403020204" pitchFamily="34" charset="0"/>
                <a:ea typeface="Poppins Bold"/>
                <a:cs typeface="Poppins Bold"/>
                <a:sym typeface="Poppins Bold"/>
              </a:rPr>
              <a:t>Position</a:t>
            </a:r>
          </a:p>
        </p:txBody>
      </p:sp>
    </p:spTree>
    <p:extLst>
      <p:ext uri="{BB962C8B-B14F-4D97-AF65-F5344CB8AC3E}">
        <p14:creationId xmlns:p14="http://schemas.microsoft.com/office/powerpoint/2010/main" val="2605462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530</TotalTime>
  <Words>635</Words>
  <Application>Microsoft Office PowerPoint</Application>
  <PresentationFormat>Произвольный</PresentationFormat>
  <Paragraphs>91</Paragraphs>
  <Slides>9</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vt:i4>
      </vt:variant>
    </vt:vector>
  </HeadingPairs>
  <TitlesOfParts>
    <vt:vector size="16" baseType="lpstr">
      <vt:lpstr>Aptos</vt:lpstr>
      <vt:lpstr>Myriad Pro Light</vt:lpstr>
      <vt:lpstr>Myriad Pro Black</vt:lpstr>
      <vt:lpstr>Arial</vt:lpstr>
      <vt:lpstr>Myriad Pro</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Modern Clean Travel Presentation</dc:title>
  <dc:creator>Кутман Усенов</dc:creator>
  <cp:lastModifiedBy>Кутман Усенов</cp:lastModifiedBy>
  <cp:revision>4</cp:revision>
  <dcterms:created xsi:type="dcterms:W3CDTF">2006-08-16T00:00:00Z</dcterms:created>
  <dcterms:modified xsi:type="dcterms:W3CDTF">2025-09-28T05:14:18Z</dcterms:modified>
  <dc:identifier>DAGySJr0YX0</dc:identifier>
</cp:coreProperties>
</file>