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7" r:id="rId7"/>
    <p:sldId id="262" r:id="rId8"/>
    <p:sldId id="259" r:id="rId9"/>
    <p:sldId id="270" r:id="rId10"/>
    <p:sldId id="263" r:id="rId11"/>
  </p:sldIdLst>
  <p:sldSz cx="18288000" cy="10287000"/>
  <p:notesSz cx="6858000" cy="9144000"/>
  <p:embeddedFontLst>
    <p:embeddedFont>
      <p:font typeface="Myriad Pro" panose="020B0503030403020204" pitchFamily="34" charset="0"/>
      <p:regular r:id="rId12"/>
      <p:bold r:id="rId13"/>
      <p:italic r:id="rId14"/>
      <p:boldItalic r:id="rId15"/>
    </p:embeddedFont>
    <p:embeddedFont>
      <p:font typeface="Myriad Pro Black" panose="020B0803030403020204" pitchFamily="34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FF6"/>
    <a:srgbClr val="D500FE"/>
    <a:srgbClr val="D1D1D1"/>
    <a:srgbClr val="E8E8E8"/>
    <a:srgbClr val="E97142"/>
    <a:srgbClr val="F8BC00"/>
    <a:srgbClr val="DBA99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056" y="9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78244824660074E-2"/>
          <c:y val="7.3157450713397673E-2"/>
          <c:w val="0.72088976377952751"/>
          <c:h val="0.92684254928660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61-4843-ACF5-3A4BD68DCE14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1-4843-ACF5-3A4BD68DCE1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61-4843-ACF5-3A4BD68DCE14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61-4843-ACF5-3A4BD68DCE14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61-4843-ACF5-3A4BD68DCE14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1-4843-ACF5-3A4BD68DC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28700" y="8805470"/>
            <a:ext cx="3401658" cy="452830"/>
            <a:chOff x="0" y="0"/>
            <a:chExt cx="895910" cy="119264"/>
          </a:xfrm>
          <a:solidFill>
            <a:srgbClr val="653FF6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895910" cy="119264"/>
            </a:xfrm>
            <a:custGeom>
              <a:avLst/>
              <a:gdLst/>
              <a:ahLst/>
              <a:cxnLst/>
              <a:rect l="l" t="t" r="r" b="b"/>
              <a:pathLst>
                <a:path w="895910" h="119264">
                  <a:moveTo>
                    <a:pt x="0" y="0"/>
                  </a:moveTo>
                  <a:lnTo>
                    <a:pt x="895910" y="0"/>
                  </a:lnTo>
                  <a:lnTo>
                    <a:pt x="895910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95910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989316"/>
            <a:ext cx="13569198" cy="318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  <a:spcBef>
                <a:spcPct val="0"/>
              </a:spcBef>
            </a:pPr>
            <a:r>
              <a:rPr lang="ru-RU" sz="14327" spc="-1103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Название</a:t>
            </a:r>
          </a:p>
          <a:p>
            <a:pPr algn="l">
              <a:lnSpc>
                <a:spcPts val="12000"/>
              </a:lnSpc>
              <a:spcBef>
                <a:spcPct val="0"/>
              </a:spcBef>
            </a:pPr>
            <a:r>
              <a:rPr lang="ru-RU" sz="14327" spc="-1103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презентации</a:t>
            </a:r>
            <a:endParaRPr lang="en-US" sz="14327" spc="-1103" dirty="0">
              <a:solidFill>
                <a:srgbClr val="000000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05960" y="8756500"/>
            <a:ext cx="2847138" cy="303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www.yourcompany.com</a:t>
            </a:r>
          </a:p>
        </p:txBody>
      </p:sp>
      <p:pic>
        <p:nvPicPr>
          <p:cNvPr id="23" name="Рисунок 22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E8B41E6-7EBA-6DB0-0849-D2F525D68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914400" y="1427686"/>
            <a:ext cx="2840392" cy="1200877"/>
          </a:xfrm>
          <a:prstGeom prst="rect">
            <a:avLst/>
          </a:prstGeom>
        </p:spPr>
      </p:pic>
      <p:sp>
        <p:nvSpPr>
          <p:cNvPr id="24" name="Text 3">
            <a:extLst>
              <a:ext uri="{FF2B5EF4-FFF2-40B4-BE49-F238E27FC236}">
                <a16:creationId xmlns:a16="http://schemas.microsoft.com/office/drawing/2014/main" id="{8277B643-4DBE-E44A-B280-ABC92ABADD50}"/>
              </a:ext>
            </a:extLst>
          </p:cNvPr>
          <p:cNvSpPr txBox="1"/>
          <p:nvPr/>
        </p:nvSpPr>
        <p:spPr>
          <a:xfrm>
            <a:off x="1043940" y="6817661"/>
            <a:ext cx="5780640" cy="111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b="1" dirty="0">
                <a:latin typeface="Myriad Pro" panose="020B0503030403020204" pitchFamily="34" charset="0"/>
              </a:rPr>
              <a:t>Р</a:t>
            </a:r>
            <a:r>
              <a:rPr b="1" dirty="0" err="1">
                <a:latin typeface="Myriad Pro" panose="020B0503030403020204" pitchFamily="34" charset="0"/>
              </a:rPr>
              <a:t>егион</a:t>
            </a:r>
            <a:r>
              <a:rPr lang="ru-RU" b="1" dirty="0">
                <a:latin typeface="Myriad Pro" panose="020B0503030403020204" pitchFamily="34" charset="0"/>
              </a:rPr>
              <a:t>: </a:t>
            </a:r>
            <a:r>
              <a:rPr lang="ru-RU" dirty="0">
                <a:latin typeface="Myriad Pro" panose="020B0503030403020204" pitchFamily="34" charset="0"/>
              </a:rPr>
              <a:t>впишите регион</a:t>
            </a:r>
          </a:p>
          <a:p>
            <a:r>
              <a:rPr lang="ru-RU" b="1" dirty="0">
                <a:latin typeface="Myriad Pro" panose="020B0503030403020204" pitchFamily="34" charset="0"/>
              </a:rPr>
              <a:t>Слоган: </a:t>
            </a:r>
            <a:r>
              <a:rPr lang="ru-RU" dirty="0">
                <a:latin typeface="Myriad Pro" panose="020B0503030403020204" pitchFamily="34" charset="0"/>
              </a:rPr>
              <a:t>решения, которые работают</a:t>
            </a:r>
          </a:p>
          <a:p>
            <a:r>
              <a:rPr lang="ru-RU" b="1" dirty="0">
                <a:latin typeface="Myriad Pro" panose="020B0503030403020204" pitchFamily="34" charset="0"/>
              </a:rPr>
              <a:t>Контактное лицо: </a:t>
            </a:r>
            <a:r>
              <a:rPr lang="ru-RU" dirty="0">
                <a:latin typeface="Myriad Pro" panose="020B0503030403020204" pitchFamily="34" charset="0"/>
              </a:rPr>
              <a:t>ФИО, должность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630619D-106F-E422-4CF0-92E494EEEF61}"/>
              </a:ext>
            </a:extLst>
          </p:cNvPr>
          <p:cNvSpPr/>
          <p:nvPr/>
        </p:nvSpPr>
        <p:spPr>
          <a:xfrm rot="-1898322">
            <a:off x="12872211" y="-2776467"/>
            <a:ext cx="8774178" cy="8796169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82C517-3721-33D4-9F63-506418C64FD2}"/>
              </a:ext>
            </a:extLst>
          </p:cNvPr>
          <p:cNvGrpSpPr/>
          <p:nvPr/>
        </p:nvGrpSpPr>
        <p:grpSpPr>
          <a:xfrm>
            <a:off x="10463626" y="1621617"/>
            <a:ext cx="753561" cy="753561"/>
            <a:chOff x="0" y="0"/>
            <a:chExt cx="812800" cy="8128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0897EB9-410C-267F-58A2-C3B6616E04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894D251-54A5-0AD1-BD22-E4D0AA0B197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9E5A5498-587F-1869-81D1-214CD7DBFE96}"/>
              </a:ext>
            </a:extLst>
          </p:cNvPr>
          <p:cNvGrpSpPr/>
          <p:nvPr/>
        </p:nvGrpSpPr>
        <p:grpSpPr>
          <a:xfrm>
            <a:off x="14778711" y="7667323"/>
            <a:ext cx="1578921" cy="1578921"/>
            <a:chOff x="0" y="0"/>
            <a:chExt cx="812800" cy="81280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E91E9A6-88DF-A739-E50B-172B9D70C9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7D2093D7-C914-30DA-3469-AB87EAD780E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28700" y="3798799"/>
            <a:ext cx="6972300" cy="79516"/>
            <a:chOff x="0" y="0"/>
            <a:chExt cx="506082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6082" cy="12543"/>
            </a:xfrm>
            <a:custGeom>
              <a:avLst/>
              <a:gdLst/>
              <a:ahLst/>
              <a:cxnLst/>
              <a:rect l="l" t="t" r="r" b="b"/>
              <a:pathLst>
                <a:path w="506082" h="12543">
                  <a:moveTo>
                    <a:pt x="0" y="0"/>
                  </a:moveTo>
                  <a:lnTo>
                    <a:pt x="506082" y="0"/>
                  </a:lnTo>
                  <a:lnTo>
                    <a:pt x="50608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BC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608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2563574"/>
            <a:ext cx="14668500" cy="11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52"/>
              </a:lnSpc>
            </a:pPr>
            <a:r>
              <a:rPr lang="ru-RU" sz="9600" spc="-739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Контактная информация</a:t>
            </a:r>
          </a:p>
        </p:txBody>
      </p:sp>
      <p:pic>
        <p:nvPicPr>
          <p:cNvPr id="31" name="Рисунок 30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D9F570-8180-F3EF-7101-3434D8496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838200" y="376687"/>
            <a:ext cx="2840392" cy="1200877"/>
          </a:xfrm>
          <a:prstGeom prst="rect">
            <a:avLst/>
          </a:prstGeom>
        </p:spPr>
      </p:pic>
      <p:sp>
        <p:nvSpPr>
          <p:cNvPr id="36" name="TextBox 13">
            <a:extLst>
              <a:ext uri="{FF2B5EF4-FFF2-40B4-BE49-F238E27FC236}">
                <a16:creationId xmlns:a16="http://schemas.microsoft.com/office/drawing/2014/main" id="{B0B0E7A5-6103-E525-F2B6-7BEFB8E10F5F}"/>
              </a:ext>
            </a:extLst>
          </p:cNvPr>
          <p:cNvSpPr txBox="1"/>
          <p:nvPr/>
        </p:nvSpPr>
        <p:spPr>
          <a:xfrm>
            <a:off x="1109499" y="4704019"/>
            <a:ext cx="719824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Myriad Pro Black" panose="020B0803030403020204" pitchFamily="34" charset="0"/>
              </a:rPr>
              <a:t>ФИО: </a:t>
            </a:r>
            <a:r>
              <a:rPr lang="ru-RU" sz="2800" dirty="0">
                <a:latin typeface="Myriad Pro" panose="020B0503030403020204" pitchFamily="34" charset="0"/>
              </a:rPr>
              <a:t>Укажите ФИО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Myriad Pro Black" panose="020B0803030403020204" pitchFamily="34" charset="0"/>
                <a:ea typeface="Helvetica World"/>
                <a:cs typeface="Helvetica World"/>
                <a:sym typeface="Helvetica World"/>
              </a:rPr>
              <a:t>Должность: </a:t>
            </a:r>
            <a:r>
              <a:rPr lang="ru-RU" sz="2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укажите должность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Myriad Pro Black" panose="020B0803030403020204" pitchFamily="34" charset="0"/>
                <a:ea typeface="Helvetica World"/>
                <a:cs typeface="Helvetica World"/>
                <a:sym typeface="Helvetica World"/>
              </a:rPr>
              <a:t>Телефон: </a:t>
            </a:r>
            <a:r>
              <a:rPr lang="ru-RU" sz="2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укажите номер телефона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Myriad Pro Black" panose="020B0803030403020204" pitchFamily="34" charset="0"/>
                <a:ea typeface="Helvetica World"/>
                <a:cs typeface="Helvetica World"/>
                <a:sym typeface="Helvetica World"/>
              </a:rPr>
              <a:t>Email</a:t>
            </a:r>
            <a:r>
              <a:rPr lang="ru-RU" sz="2800" dirty="0">
                <a:solidFill>
                  <a:srgbClr val="000000"/>
                </a:solidFill>
                <a:latin typeface="Myriad Pro Black" panose="020B0803030403020204" pitchFamily="34" charset="0"/>
                <a:ea typeface="Helvetica World"/>
                <a:cs typeface="Helvetica World"/>
                <a:sym typeface="Helvetica World"/>
              </a:rPr>
              <a:t>: </a:t>
            </a:r>
            <a:r>
              <a:rPr lang="ru-RU" sz="2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укажите 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email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pic>
        <p:nvPicPr>
          <p:cNvPr id="54" name="Рисунок 53" descr="Изображение выглядит как шаблон, прямоугольный, искусство, Симметр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B645F7-F307-0F64-5E67-1B3F6EFF04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76710"/>
            <a:ext cx="2895600" cy="289560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шаблон, прямоугольный, искусство, Симметр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9E9955-51B7-D6E8-CA87-344DA03FC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76710"/>
            <a:ext cx="2895600" cy="2895600"/>
          </a:xfrm>
          <a:prstGeom prst="rect">
            <a:avLst/>
          </a:prstGeom>
        </p:spPr>
      </p:pic>
      <p:sp>
        <p:nvSpPr>
          <p:cNvPr id="56" name="TextBox 13">
            <a:extLst>
              <a:ext uri="{FF2B5EF4-FFF2-40B4-BE49-F238E27FC236}">
                <a16:creationId xmlns:a16="http://schemas.microsoft.com/office/drawing/2014/main" id="{91191435-05F6-F928-DEEF-B45C599DE96C}"/>
              </a:ext>
            </a:extLst>
          </p:cNvPr>
          <p:cNvSpPr txBox="1"/>
          <p:nvPr/>
        </p:nvSpPr>
        <p:spPr>
          <a:xfrm>
            <a:off x="8691761" y="4458527"/>
            <a:ext cx="329370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Ссылка на сайт: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yourcompany.com</a:t>
            </a:r>
            <a:endParaRPr lang="ru-RU" sz="14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57" name="TextBox 13">
            <a:extLst>
              <a:ext uri="{FF2B5EF4-FFF2-40B4-BE49-F238E27FC236}">
                <a16:creationId xmlns:a16="http://schemas.microsoft.com/office/drawing/2014/main" id="{A93908FB-64F0-E47C-E3E0-64BBD768A29F}"/>
              </a:ext>
            </a:extLst>
          </p:cNvPr>
          <p:cNvSpPr txBox="1"/>
          <p:nvPr/>
        </p:nvSpPr>
        <p:spPr>
          <a:xfrm>
            <a:off x="12573000" y="4704189"/>
            <a:ext cx="329370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Ссылка на портфолио</a:t>
            </a:r>
            <a:endParaRPr lang="ru-RU" sz="14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F5C7B8B4-F40B-2605-31F2-69C231597510}"/>
              </a:ext>
            </a:extLst>
          </p:cNvPr>
          <p:cNvSpPr/>
          <p:nvPr/>
        </p:nvSpPr>
        <p:spPr>
          <a:xfrm rot="-1898322">
            <a:off x="14693486" y="6408972"/>
            <a:ext cx="8700980" cy="8722787"/>
          </a:xfrm>
          <a:custGeom>
            <a:avLst/>
            <a:gdLst/>
            <a:ahLst/>
            <a:cxnLst/>
            <a:rect l="l" t="t" r="r" b="b"/>
            <a:pathLst>
              <a:path w="8700980" h="8722787">
                <a:moveTo>
                  <a:pt x="0" y="0"/>
                </a:moveTo>
                <a:lnTo>
                  <a:pt x="8700980" y="0"/>
                </a:lnTo>
                <a:lnTo>
                  <a:pt x="8700980" y="8722787"/>
                </a:lnTo>
                <a:lnTo>
                  <a:pt x="0" y="87227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94680AC2-030F-CA2A-710E-AB78A02A0FC7}"/>
              </a:ext>
            </a:extLst>
          </p:cNvPr>
          <p:cNvSpPr/>
          <p:nvPr/>
        </p:nvSpPr>
        <p:spPr>
          <a:xfrm rot="-1898322">
            <a:off x="-5340901" y="5925605"/>
            <a:ext cx="8700980" cy="8722787"/>
          </a:xfrm>
          <a:custGeom>
            <a:avLst/>
            <a:gdLst/>
            <a:ahLst/>
            <a:cxnLst/>
            <a:rect l="l" t="t" r="r" b="b"/>
            <a:pathLst>
              <a:path w="8700980" h="8722787">
                <a:moveTo>
                  <a:pt x="0" y="0"/>
                </a:moveTo>
                <a:lnTo>
                  <a:pt x="8700980" y="0"/>
                </a:lnTo>
                <a:lnTo>
                  <a:pt x="8700980" y="8722787"/>
                </a:lnTo>
                <a:lnTo>
                  <a:pt x="0" y="87227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3519540" y="2294516"/>
            <a:ext cx="11248919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ru-RU" sz="9600" spc="-739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Введение</a:t>
            </a:r>
            <a:endParaRPr lang="en-US" sz="9600" spc="-739" dirty="0">
              <a:solidFill>
                <a:srgbClr val="000000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88938" y="4543606"/>
            <a:ext cx="7110123" cy="30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Коротко опишите цель презентации, информацию о проекте</a:t>
            </a:r>
            <a:endParaRPr lang="en-US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pic>
        <p:nvPicPr>
          <p:cNvPr id="22" name="Рисунок 21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C546AAF-0889-F7E6-89F5-8BF0BB350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7723803" y="686391"/>
            <a:ext cx="2840392" cy="1200877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9E4C258A-BEF7-98FA-E42A-5CC3CD2112E7}"/>
              </a:ext>
            </a:extLst>
          </p:cNvPr>
          <p:cNvSpPr/>
          <p:nvPr/>
        </p:nvSpPr>
        <p:spPr>
          <a:xfrm rot="-1898322">
            <a:off x="14075623" y="-3038679"/>
            <a:ext cx="8774178" cy="8796169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FE14C77-5AF3-E053-7C27-3960798806B7}"/>
              </a:ext>
            </a:extLst>
          </p:cNvPr>
          <p:cNvGrpSpPr/>
          <p:nvPr/>
        </p:nvGrpSpPr>
        <p:grpSpPr>
          <a:xfrm>
            <a:off x="11667038" y="1359405"/>
            <a:ext cx="753561" cy="753561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32967F4-427A-F885-9E16-F8D48CD377A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5B8FA307-397C-4B5D-F039-C3C7307A08A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265B6369-47F6-747A-81C8-6E31CB9AE866}"/>
              </a:ext>
            </a:extLst>
          </p:cNvPr>
          <p:cNvGrpSpPr/>
          <p:nvPr/>
        </p:nvGrpSpPr>
        <p:grpSpPr>
          <a:xfrm>
            <a:off x="15925800" y="6271897"/>
            <a:ext cx="1578921" cy="1578921"/>
            <a:chOff x="0" y="0"/>
            <a:chExt cx="812800" cy="812800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EFE8715-1BC1-2B89-0221-CE8B825427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541F50D6-8F1F-FB94-817E-6ED87D8FAA9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">
            <a:extLst>
              <a:ext uri="{FF2B5EF4-FFF2-40B4-BE49-F238E27FC236}">
                <a16:creationId xmlns:a16="http://schemas.microsoft.com/office/drawing/2014/main" id="{B8E38D73-19B3-DEF2-41BA-31E39FF62E91}"/>
              </a:ext>
            </a:extLst>
          </p:cNvPr>
          <p:cNvSpPr/>
          <p:nvPr/>
        </p:nvSpPr>
        <p:spPr>
          <a:xfrm rot="-1898322">
            <a:off x="-2072778" y="3965189"/>
            <a:ext cx="4292016" cy="4302773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339D542D-3C67-190E-3900-F642BA275A92}"/>
              </a:ext>
            </a:extLst>
          </p:cNvPr>
          <p:cNvGrpSpPr/>
          <p:nvPr/>
        </p:nvGrpSpPr>
        <p:grpSpPr>
          <a:xfrm>
            <a:off x="-1" y="8370537"/>
            <a:ext cx="18288000" cy="1874361"/>
            <a:chOff x="0" y="0"/>
            <a:chExt cx="9414331" cy="964887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7F4922D-6E1A-E836-4F3A-F9F3BCAE7D8D}"/>
                </a:ext>
              </a:extLst>
            </p:cNvPr>
            <p:cNvSpPr/>
            <p:nvPr/>
          </p:nvSpPr>
          <p:spPr>
            <a:xfrm>
              <a:off x="0" y="0"/>
              <a:ext cx="9414331" cy="964887"/>
            </a:xfrm>
            <a:custGeom>
              <a:avLst/>
              <a:gdLst/>
              <a:ahLst/>
              <a:cxnLst/>
              <a:rect l="l" t="t" r="r" b="b"/>
              <a:pathLst>
                <a:path w="9414331" h="964887">
                  <a:moveTo>
                    <a:pt x="0" y="0"/>
                  </a:moveTo>
                  <a:lnTo>
                    <a:pt x="9414331" y="0"/>
                  </a:lnTo>
                  <a:lnTo>
                    <a:pt x="9414331" y="964887"/>
                  </a:lnTo>
                  <a:lnTo>
                    <a:pt x="0" y="964887"/>
                  </a:ln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26F48F6C-D266-75E8-27D5-43824330D942}"/>
                </a:ext>
              </a:extLst>
            </p:cNvPr>
            <p:cNvSpPr txBox="1"/>
            <p:nvPr/>
          </p:nvSpPr>
          <p:spPr>
            <a:xfrm>
              <a:off x="0" y="-38100"/>
              <a:ext cx="9414331" cy="1002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8">
            <a:extLst>
              <a:ext uri="{FF2B5EF4-FFF2-40B4-BE49-F238E27FC236}">
                <a16:creationId xmlns:a16="http://schemas.microsoft.com/office/drawing/2014/main" id="{3E58DE5C-4307-BBB4-E2B8-4E47B9C71F48}"/>
              </a:ext>
            </a:extLst>
          </p:cNvPr>
          <p:cNvGrpSpPr/>
          <p:nvPr/>
        </p:nvGrpSpPr>
        <p:grpSpPr>
          <a:xfrm>
            <a:off x="10081156" y="2068389"/>
            <a:ext cx="7147664" cy="8115300"/>
            <a:chOff x="0" y="0"/>
            <a:chExt cx="921304" cy="1146915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EBE40B2-8C3A-BDC3-F5CF-C5F90F79C431}"/>
                </a:ext>
              </a:extLst>
            </p:cNvPr>
            <p:cNvSpPr/>
            <p:nvPr/>
          </p:nvSpPr>
          <p:spPr>
            <a:xfrm>
              <a:off x="0" y="0"/>
              <a:ext cx="921304" cy="1146915"/>
            </a:xfrm>
            <a:prstGeom prst="roundRect">
              <a:avLst>
                <a:gd name="adj" fmla="val 11550"/>
              </a:avLst>
            </a:prstGeom>
            <a:blipFill>
              <a:blip r:embed="rId2"/>
              <a:stretch>
                <a:fillRect t="-10284" b="-10284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762000" y="2445264"/>
            <a:ext cx="822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dirty="0">
              <a:latin typeface="Myriad Pro" panose="020B0503030403020204" pitchFamily="34" charset="0"/>
            </a:endParaRPr>
          </a:p>
          <a:p>
            <a:r>
              <a:rPr lang="ru-RU" dirty="0">
                <a:latin typeface="Myriad Pro" panose="020B0503030403020204" pitchFamily="34" charset="0"/>
              </a:rPr>
              <a:t>Наша компания специализируется на разработке программного обеспечения и была основана в [дата основания]. Мы предлагаем передовые решения для бизнеса, используя самые современные технологии.</a:t>
            </a:r>
          </a:p>
        </p:txBody>
      </p:sp>
      <p:pic>
        <p:nvPicPr>
          <p:cNvPr id="22" name="Рисунок 21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B04A47-C448-9EA6-C4A7-37B4CE630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14935200" y="380707"/>
            <a:ext cx="2840392" cy="1200877"/>
          </a:xfrm>
          <a:prstGeom prst="rect">
            <a:avLst/>
          </a:prstGeom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96AD369C-A74D-569A-CFFF-B42767479F0E}"/>
              </a:ext>
            </a:extLst>
          </p:cNvPr>
          <p:cNvSpPr txBox="1"/>
          <p:nvPr/>
        </p:nvSpPr>
        <p:spPr>
          <a:xfrm>
            <a:off x="762000" y="4378046"/>
            <a:ext cx="822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dirty="0">
              <a:latin typeface="Myriad Pro" panose="020B0503030403020204" pitchFamily="34" charset="0"/>
            </a:endParaRPr>
          </a:p>
          <a:p>
            <a:r>
              <a:rPr lang="ru-RU" dirty="0">
                <a:latin typeface="Myriad Pro" panose="020B0503030403020204" pitchFamily="34" charset="0"/>
              </a:rPr>
              <a:t>В нашей команде работают высококвалифицированные специалисты, обладающие глубокими знаниями и обширным опытом в различных областях ИТ. Мы постоянно развиваемся и осваиваем новые технологии.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349B7F88-429C-DFE5-E538-95B04B864EB6}"/>
              </a:ext>
            </a:extLst>
          </p:cNvPr>
          <p:cNvSpPr txBox="1"/>
          <p:nvPr/>
        </p:nvSpPr>
        <p:spPr>
          <a:xfrm>
            <a:off x="762000" y="6310828"/>
            <a:ext cx="822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dirty="0">
              <a:latin typeface="Myriad Pro" panose="020B0503030403020204" pitchFamily="34" charset="0"/>
            </a:endParaRPr>
          </a:p>
          <a:p>
            <a:r>
              <a:rPr lang="ru-RU" dirty="0">
                <a:latin typeface="Myriad Pro" panose="020B0503030403020204" pitchFamily="34" charset="0"/>
              </a:rPr>
              <a:t>Мы используем широкий спектр технологий, включая [</a:t>
            </a:r>
            <a:r>
              <a:rPr lang="ru-RU" dirty="0" err="1">
                <a:latin typeface="Myriad Pro" panose="020B0503030403020204" pitchFamily="34" charset="0"/>
              </a:rPr>
              <a:t>стэк</a:t>
            </a:r>
            <a:r>
              <a:rPr lang="ru-RU" dirty="0">
                <a:latin typeface="Myriad Pro" panose="020B0503030403020204" pitchFamily="34" charset="0"/>
              </a:rPr>
              <a:t> технологий]. Наши офисы расположены в [регион], что позволяет нам эффективно работать с клиентами по всему миру.</a:t>
            </a: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7A2C2853-940B-2F9D-0046-E21121E4F4D3}"/>
              </a:ext>
            </a:extLst>
          </p:cNvPr>
          <p:cNvSpPr txBox="1"/>
          <p:nvPr/>
        </p:nvSpPr>
        <p:spPr>
          <a:xfrm>
            <a:off x="762000" y="528196"/>
            <a:ext cx="13716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latin typeface="Myriad Pro Black" panose="020B0803030403020204" pitchFamily="34" charset="0"/>
              </a:rPr>
              <a:t>Кто</a:t>
            </a:r>
            <a:r>
              <a:rPr lang="ru-RU" sz="6000" dirty="0">
                <a:latin typeface="Myriad Pro Black" panose="020B0803030403020204" pitchFamily="34" charset="0"/>
              </a:rPr>
              <a:t> мы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DEED777B-8559-3FB9-45CC-33E0EE7CDB96}"/>
              </a:ext>
            </a:extLst>
          </p:cNvPr>
          <p:cNvSpPr/>
          <p:nvPr/>
        </p:nvSpPr>
        <p:spPr>
          <a:xfrm>
            <a:off x="0" y="8412639"/>
            <a:ext cx="18288000" cy="1874361"/>
          </a:xfrm>
          <a:custGeom>
            <a:avLst/>
            <a:gdLst/>
            <a:ahLst/>
            <a:cxnLst/>
            <a:rect l="l" t="t" r="r" b="b"/>
            <a:pathLst>
              <a:path w="9414331" h="964887">
                <a:moveTo>
                  <a:pt x="0" y="0"/>
                </a:moveTo>
                <a:lnTo>
                  <a:pt x="9414331" y="0"/>
                </a:lnTo>
                <a:lnTo>
                  <a:pt x="9414331" y="964887"/>
                </a:lnTo>
                <a:lnTo>
                  <a:pt x="0" y="964887"/>
                </a:lnTo>
                <a:close/>
              </a:path>
            </a:pathLst>
          </a:custGeom>
          <a:gradFill rotWithShape="1">
            <a:gsLst>
              <a:gs pos="0">
                <a:srgbClr val="F600FE">
                  <a:alpha val="100000"/>
                </a:srgbClr>
              </a:gs>
              <a:gs pos="25000">
                <a:srgbClr val="C900FE">
                  <a:alpha val="100000"/>
                </a:srgbClr>
              </a:gs>
              <a:gs pos="50000">
                <a:srgbClr val="A136FF">
                  <a:alpha val="100000"/>
                </a:srgbClr>
              </a:gs>
              <a:gs pos="75000">
                <a:srgbClr val="5142F0">
                  <a:alpha val="100000"/>
                </a:srgbClr>
              </a:gs>
              <a:gs pos="100000">
                <a:srgbClr val="0033D9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A8E765-0A69-521F-2644-51FE23CAB43D}"/>
              </a:ext>
            </a:extLst>
          </p:cNvPr>
          <p:cNvGrpSpPr/>
          <p:nvPr/>
        </p:nvGrpSpPr>
        <p:grpSpPr>
          <a:xfrm>
            <a:off x="685800" y="2016115"/>
            <a:ext cx="5181600" cy="641520"/>
            <a:chOff x="685800" y="2016115"/>
            <a:chExt cx="5181600" cy="64152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9EA6EC5-EA2E-ED6B-5774-C5E16D456597}"/>
                </a:ext>
              </a:extLst>
            </p:cNvPr>
            <p:cNvSpPr/>
            <p:nvPr/>
          </p:nvSpPr>
          <p:spPr>
            <a:xfrm>
              <a:off x="685800" y="2110681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E17833A-B71C-D8EC-FBB7-31A2EEB66B86}"/>
                </a:ext>
              </a:extLst>
            </p:cNvPr>
            <p:cNvSpPr txBox="1"/>
            <p:nvPr/>
          </p:nvSpPr>
          <p:spPr>
            <a:xfrm>
              <a:off x="838200" y="2016115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СПЕЦИАЛИЗАЦИЯ И ДАТА ОСНОВАНИЯ</a:t>
              </a:r>
              <a:endParaRPr lang="en-US" sz="20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2B7C4CA-E162-AF98-F2F9-A5E1D8564926}"/>
              </a:ext>
            </a:extLst>
          </p:cNvPr>
          <p:cNvGrpSpPr/>
          <p:nvPr/>
        </p:nvGrpSpPr>
        <p:grpSpPr>
          <a:xfrm>
            <a:off x="685800" y="3905478"/>
            <a:ext cx="5181600" cy="641520"/>
            <a:chOff x="685800" y="3905478"/>
            <a:chExt cx="5181600" cy="64152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C0AD3D5-8FF2-DFC4-B220-AC3E0E571645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0B37865F-4565-8D60-3C64-6F4EE990AF60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НАША КОМАНДА</a:t>
              </a:r>
              <a:endParaRPr lang="en-US" sz="20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0DA41F8-4A0E-C425-5271-B9945882C356}"/>
              </a:ext>
            </a:extLst>
          </p:cNvPr>
          <p:cNvGrpSpPr/>
          <p:nvPr/>
        </p:nvGrpSpPr>
        <p:grpSpPr>
          <a:xfrm>
            <a:off x="685800" y="5847212"/>
            <a:ext cx="5181600" cy="641520"/>
            <a:chOff x="685800" y="3905478"/>
            <a:chExt cx="5181600" cy="64152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359D9087-DCF4-8635-371A-6058A3BDEB2E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2F5AB236-33C7-9A9A-3C2E-4E5FC18C4565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ТЕХНОЛОГИЧЕСКИЙ СТЕК И ОФИСЫ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93ED1-53EE-164B-1FCF-EFB1418B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38EF909-BCB8-99E0-B10B-D7654747D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14935200" y="380707"/>
            <a:ext cx="2840392" cy="1200877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D2B4EBA1-6090-6F35-613A-73EFF22E9CE9}"/>
              </a:ext>
            </a:extLst>
          </p:cNvPr>
          <p:cNvSpPr txBox="1"/>
          <p:nvPr/>
        </p:nvSpPr>
        <p:spPr>
          <a:xfrm>
            <a:off x="1365756" y="3086100"/>
            <a:ext cx="3886201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ru-RU" sz="2800" dirty="0">
                <a:latin typeface="Myriad Pro Black" panose="020B0803030403020204" pitchFamily="34" charset="0"/>
              </a:rPr>
              <a:t>НАДЁЖНОСТЬ</a:t>
            </a:r>
            <a:endParaRPr lang="ru-RU" sz="1800" dirty="0">
              <a:solidFill>
                <a:srgbClr val="000000"/>
              </a:solidFill>
              <a:latin typeface="Myriad Pro Black" panose="020B08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строим долгосрочные отношения с клиентами, основанные на доверии и стабильности.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16CECFE1-4187-D126-A738-E4B7689A7A92}"/>
              </a:ext>
            </a:extLst>
          </p:cNvPr>
          <p:cNvSpPr txBox="1"/>
          <p:nvPr/>
        </p:nvSpPr>
        <p:spPr>
          <a:xfrm>
            <a:off x="1365756" y="5813319"/>
            <a:ext cx="3886201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ru-RU" sz="2800" dirty="0">
                <a:latin typeface="Myriad Pro Black" panose="020B0803030403020204" pitchFamily="34" charset="0"/>
              </a:rPr>
              <a:t>ИННОВАЦИИ</a:t>
            </a:r>
            <a:endParaRPr lang="ru-RU" sz="1800" dirty="0">
              <a:solidFill>
                <a:srgbClr val="000000"/>
              </a:solidFill>
              <a:latin typeface="Myriad Pro Black" panose="020B08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постоянно ищем новые подходы и технологии для создания передовых решений.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41170052-71F9-B973-F7C2-A4C3B9CBFB62}"/>
              </a:ext>
            </a:extLst>
          </p:cNvPr>
          <p:cNvSpPr txBox="1"/>
          <p:nvPr/>
        </p:nvSpPr>
        <p:spPr>
          <a:xfrm>
            <a:off x="6742017" y="3086100"/>
            <a:ext cx="3886201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ru-RU" sz="2800" dirty="0">
                <a:latin typeface="Myriad Pro Black" panose="020B0803030403020204" pitchFamily="34" charset="0"/>
              </a:rPr>
              <a:t>ГИБКОСТЬ</a:t>
            </a:r>
            <a:endParaRPr lang="ru-RU" sz="1800" dirty="0">
              <a:solidFill>
                <a:srgbClr val="000000"/>
              </a:solidFill>
              <a:latin typeface="Myriad Pro Black" panose="020B08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адаптируемся к меняющимся требованиям рынка и клиентов, предлагая индивидуальные решения.</a:t>
            </a: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6428F6BB-5522-776C-2C07-C90F9CC8D188}"/>
              </a:ext>
            </a:extLst>
          </p:cNvPr>
          <p:cNvSpPr txBox="1"/>
          <p:nvPr/>
        </p:nvSpPr>
        <p:spPr>
          <a:xfrm>
            <a:off x="6742017" y="5813319"/>
            <a:ext cx="4803968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ru-RU" sz="2800" dirty="0">
                <a:latin typeface="Myriad Pro Black" panose="020B0803030403020204" pitchFamily="34" charset="0"/>
              </a:rPr>
              <a:t>ПРОЗРАЧНОСТЬ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обеспечиваем полную прозрачность на всех этапах работы над проектом.</a:t>
            </a: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57E71D9B-050B-C4D3-2752-EC0379F28FBF}"/>
              </a:ext>
            </a:extLst>
          </p:cNvPr>
          <p:cNvSpPr txBox="1"/>
          <p:nvPr/>
        </p:nvSpPr>
        <p:spPr>
          <a:xfrm>
            <a:off x="12533216" y="3031433"/>
            <a:ext cx="5602384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ru-RU" sz="2800" dirty="0">
                <a:latin typeface="Myriad Pro Black" panose="020B0803030403020204" pitchFamily="34" charset="0"/>
              </a:rPr>
              <a:t>РАБОТА С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ru-RU" sz="2800" dirty="0">
                <a:latin typeface="Myriad Pro Black" panose="020B0803030403020204" pitchFamily="34" charset="0"/>
              </a:rPr>
              <a:t>ЗАРУБЕЖНЫМИ КЛИЕНТАМИ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успешно сотрудничаем с компаниями по всему миру, обеспечивая высокое качество услуг.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4864F6C4-C9DF-4C7B-22DB-4430120E55D7}"/>
              </a:ext>
            </a:extLst>
          </p:cNvPr>
          <p:cNvGrpSpPr/>
          <p:nvPr/>
        </p:nvGrpSpPr>
        <p:grpSpPr>
          <a:xfrm>
            <a:off x="792480" y="1545065"/>
            <a:ext cx="1921529" cy="47625"/>
            <a:chOff x="0" y="0"/>
            <a:chExt cx="506082" cy="12543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CBA6D277-8229-BA96-774D-7F79200427EA}"/>
                </a:ext>
              </a:extLst>
            </p:cNvPr>
            <p:cNvSpPr/>
            <p:nvPr/>
          </p:nvSpPr>
          <p:spPr>
            <a:xfrm>
              <a:off x="0" y="0"/>
              <a:ext cx="506082" cy="12543"/>
            </a:xfrm>
            <a:custGeom>
              <a:avLst/>
              <a:gdLst/>
              <a:ahLst/>
              <a:cxnLst/>
              <a:rect l="l" t="t" r="r" b="b"/>
              <a:pathLst>
                <a:path w="506082" h="12543">
                  <a:moveTo>
                    <a:pt x="0" y="0"/>
                  </a:moveTo>
                  <a:lnTo>
                    <a:pt x="506082" y="0"/>
                  </a:lnTo>
                  <a:lnTo>
                    <a:pt x="50608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BC00"/>
            </a:solidFill>
          </p:spPr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5CB02E5E-10B6-4913-FFED-7FF053091B9F}"/>
                </a:ext>
              </a:extLst>
            </p:cNvPr>
            <p:cNvSpPr txBox="1"/>
            <p:nvPr/>
          </p:nvSpPr>
          <p:spPr>
            <a:xfrm>
              <a:off x="0" y="-38100"/>
              <a:ext cx="50608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66" name="TextBox 14">
            <a:extLst>
              <a:ext uri="{FF2B5EF4-FFF2-40B4-BE49-F238E27FC236}">
                <a16:creationId xmlns:a16="http://schemas.microsoft.com/office/drawing/2014/main" id="{03C46840-6F41-F0F7-CBC9-172E4D4339CF}"/>
              </a:ext>
            </a:extLst>
          </p:cNvPr>
          <p:cNvSpPr txBox="1"/>
          <p:nvPr/>
        </p:nvSpPr>
        <p:spPr>
          <a:xfrm>
            <a:off x="762000" y="528196"/>
            <a:ext cx="13716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dirty="0">
                <a:latin typeface="Myriad Pro Black" panose="020B0803030403020204" pitchFamily="34" charset="0"/>
              </a:rPr>
              <a:t>Миссия и ценности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193ACE01-4E07-3975-059A-E01ED1E12E88}"/>
              </a:ext>
            </a:extLst>
          </p:cNvPr>
          <p:cNvGrpSpPr/>
          <p:nvPr/>
        </p:nvGrpSpPr>
        <p:grpSpPr>
          <a:xfrm flipV="1">
            <a:off x="762000" y="2984418"/>
            <a:ext cx="432003" cy="432003"/>
            <a:chOff x="0" y="0"/>
            <a:chExt cx="812800" cy="812800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A047D4E-2636-F599-AFC2-F81059A1AA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318FA213-C00F-9CF6-09E7-AE4BB592EB1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300928DF-2FF7-A84F-7F01-AAC531F2BC0B}"/>
              </a:ext>
            </a:extLst>
          </p:cNvPr>
          <p:cNvGrpSpPr/>
          <p:nvPr/>
        </p:nvGrpSpPr>
        <p:grpSpPr>
          <a:xfrm flipV="1">
            <a:off x="6134185" y="2984418"/>
            <a:ext cx="432003" cy="432003"/>
            <a:chOff x="0" y="0"/>
            <a:chExt cx="812800" cy="812800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96900977-8AF2-376D-4DE3-8E3454CC88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FD46CB0F-A626-7C0A-E6D8-763FEF1644A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6D8FA799-4D0D-09BE-28D5-B0A74F06935B}"/>
              </a:ext>
            </a:extLst>
          </p:cNvPr>
          <p:cNvGrpSpPr/>
          <p:nvPr/>
        </p:nvGrpSpPr>
        <p:grpSpPr>
          <a:xfrm flipV="1">
            <a:off x="11902276" y="2964168"/>
            <a:ext cx="432003" cy="432003"/>
            <a:chOff x="0" y="0"/>
            <a:chExt cx="812800" cy="812800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8F7BA20E-C692-AEF8-EFBC-97B2CBB00E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1519D3A2-6AC0-FD03-D5E5-CF335C3B467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F386210D-71DE-92AC-ED4F-528EDCE41ED0}"/>
              </a:ext>
            </a:extLst>
          </p:cNvPr>
          <p:cNvGrpSpPr/>
          <p:nvPr/>
        </p:nvGrpSpPr>
        <p:grpSpPr>
          <a:xfrm flipV="1">
            <a:off x="762000" y="5693495"/>
            <a:ext cx="432003" cy="432003"/>
            <a:chOff x="0" y="0"/>
            <a:chExt cx="812800" cy="812800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D0D47EFC-A7B9-25CE-0FDD-01D1C517C2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3C29ED83-1E77-DBF5-0431-42B09E600FD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60431C85-434E-BA6B-2E26-6175D347B344}"/>
              </a:ext>
            </a:extLst>
          </p:cNvPr>
          <p:cNvGrpSpPr/>
          <p:nvPr/>
        </p:nvGrpSpPr>
        <p:grpSpPr>
          <a:xfrm flipV="1">
            <a:off x="6134185" y="5693495"/>
            <a:ext cx="432003" cy="432003"/>
            <a:chOff x="0" y="0"/>
            <a:chExt cx="812800" cy="812800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2C84D22E-AC6E-5EE2-ADA7-3A6095A0E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F4E63682-A687-9631-13EE-1ABA8A42E56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">
            <a:extLst>
              <a:ext uri="{FF2B5EF4-FFF2-40B4-BE49-F238E27FC236}">
                <a16:creationId xmlns:a16="http://schemas.microsoft.com/office/drawing/2014/main" id="{FE89D0C4-1E72-1EF6-4E38-EBF98CAE9886}"/>
              </a:ext>
            </a:extLst>
          </p:cNvPr>
          <p:cNvSpPr/>
          <p:nvPr/>
        </p:nvSpPr>
        <p:spPr>
          <a:xfrm rot="-1898322">
            <a:off x="13245067" y="5542228"/>
            <a:ext cx="5812134" cy="5826701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5871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792480" y="2196588"/>
            <a:ext cx="5521470" cy="4798893"/>
            <a:chOff x="0" y="0"/>
            <a:chExt cx="1037464" cy="9016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7464" cy="901694"/>
            </a:xfrm>
            <a:prstGeom prst="roundRect">
              <a:avLst>
                <a:gd name="adj" fmla="val 9106"/>
              </a:avLst>
            </a:prstGeom>
            <a:blipFill>
              <a:blip r:embed="rId2"/>
              <a:stretch>
                <a:fillRect l="-27256" r="-27256"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7309530" y="2260326"/>
            <a:ext cx="4416990" cy="1904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предлагаем гибкие модели сотрудничества, включая аутсорсинг и аутстаффинг, для удовлетворения уникальных потребностей каждого клиента.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D8B75701-BD8F-CD05-5084-0921DEFCC552}"/>
              </a:ext>
            </a:extLst>
          </p:cNvPr>
          <p:cNvSpPr txBox="1"/>
          <p:nvPr/>
        </p:nvSpPr>
        <p:spPr>
          <a:xfrm>
            <a:off x="762000" y="528196"/>
            <a:ext cx="13716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dirty="0">
                <a:latin typeface="Myriad Pro Black" panose="020B0803030403020204" pitchFamily="34" charset="0"/>
              </a:rPr>
              <a:t>Ключевые преимущества</a:t>
            </a:r>
          </a:p>
        </p:txBody>
      </p:sp>
      <p:pic>
        <p:nvPicPr>
          <p:cNvPr id="36" name="Рисунок 35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DD382B-5330-5CA0-B59C-F93BCEFF5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14935200" y="380707"/>
            <a:ext cx="2840392" cy="1200877"/>
          </a:xfrm>
          <a:prstGeom prst="rect">
            <a:avLst/>
          </a:prstGeom>
        </p:spPr>
      </p:pic>
      <p:sp>
        <p:nvSpPr>
          <p:cNvPr id="37" name="TextBox 28">
            <a:extLst>
              <a:ext uri="{FF2B5EF4-FFF2-40B4-BE49-F238E27FC236}">
                <a16:creationId xmlns:a16="http://schemas.microsoft.com/office/drawing/2014/main" id="{A49CF9B1-73D0-198E-E7A2-4C2A79A7C70D}"/>
              </a:ext>
            </a:extLst>
          </p:cNvPr>
          <p:cNvSpPr txBox="1"/>
          <p:nvPr/>
        </p:nvSpPr>
        <p:spPr>
          <a:xfrm>
            <a:off x="7309530" y="4973815"/>
            <a:ext cx="4416990" cy="1904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Наш обширный опыт работы в секторе B2B позволяет нам создавать эффективные решения, которые приносят реальную ценность бизнесу.</a:t>
            </a: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8538E97B-4DCE-8971-9150-160489DD4D99}"/>
              </a:ext>
            </a:extLst>
          </p:cNvPr>
          <p:cNvSpPr txBox="1"/>
          <p:nvPr/>
        </p:nvSpPr>
        <p:spPr>
          <a:xfrm>
            <a:off x="12540920" y="2260326"/>
            <a:ext cx="4416990" cy="1904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формируем команды, которые могут быстро адаптироваться к изменениям и эффективно работать над проектами любой сложности.</a:t>
            </a: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DD9812E2-AABA-B07B-B29A-1EA2BEDF13C7}"/>
              </a:ext>
            </a:extLst>
          </p:cNvPr>
          <p:cNvSpPr txBox="1"/>
          <p:nvPr/>
        </p:nvSpPr>
        <p:spPr>
          <a:xfrm>
            <a:off x="12540920" y="4973815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уделяем особое внимание безопасности на всех этапах разработки, обеспечивая защиту данных и систем.</a:t>
            </a:r>
          </a:p>
        </p:txBody>
      </p:sp>
      <p:sp>
        <p:nvSpPr>
          <p:cNvPr id="50" name="TextBox 28">
            <a:extLst>
              <a:ext uri="{FF2B5EF4-FFF2-40B4-BE49-F238E27FC236}">
                <a16:creationId xmlns:a16="http://schemas.microsoft.com/office/drawing/2014/main" id="{030015B1-06FA-635E-9D42-9E0D687CC293}"/>
              </a:ext>
            </a:extLst>
          </p:cNvPr>
          <p:cNvSpPr txBox="1"/>
          <p:nvPr/>
        </p:nvSpPr>
        <p:spPr>
          <a:xfrm>
            <a:off x="7309530" y="7393177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предоставляем гарантии на все наши услуги, подтверждая высокое качество и надёжность наших решений.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53CE2D-6F7D-CD5F-4EBE-528CC765B39C}"/>
              </a:ext>
            </a:extLst>
          </p:cNvPr>
          <p:cNvSpPr txBox="1"/>
          <p:nvPr/>
        </p:nvSpPr>
        <p:spPr>
          <a:xfrm>
            <a:off x="12540920" y="7393177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Наши решения легко масштабируются, что позволяет им расти вместе с вашим бизнесом.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4D38EDF2-7BE1-08C9-6AD3-E69CEB868547}"/>
              </a:ext>
            </a:extLst>
          </p:cNvPr>
          <p:cNvSpPr txBox="1"/>
          <p:nvPr/>
        </p:nvSpPr>
        <p:spPr>
          <a:xfrm>
            <a:off x="1544307" y="7393177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строго соблюдаем соглашения о неразглашении (NDA), обеспечивая конфиденциальность всей информации.</a:t>
            </a: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B416DCE1-FD7C-8483-6EEA-DE80F901BBCD}"/>
              </a:ext>
            </a:extLst>
          </p:cNvPr>
          <p:cNvGrpSpPr/>
          <p:nvPr/>
        </p:nvGrpSpPr>
        <p:grpSpPr>
          <a:xfrm>
            <a:off x="792480" y="6018632"/>
            <a:ext cx="5551950" cy="976849"/>
            <a:chOff x="0" y="0"/>
            <a:chExt cx="2137108" cy="327783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60AAAAB-B306-5E05-F6CC-CC13228EC090}"/>
                </a:ext>
              </a:extLst>
            </p:cNvPr>
            <p:cNvSpPr/>
            <p:nvPr/>
          </p:nvSpPr>
          <p:spPr>
            <a:xfrm>
              <a:off x="0" y="0"/>
              <a:ext cx="2137108" cy="327783"/>
            </a:xfrm>
            <a:custGeom>
              <a:avLst/>
              <a:gdLst/>
              <a:ahLst/>
              <a:cxnLst/>
              <a:rect l="l" t="t" r="r" b="b"/>
              <a:pathLst>
                <a:path w="2137108" h="327783">
                  <a:moveTo>
                    <a:pt x="0" y="0"/>
                  </a:moveTo>
                  <a:lnTo>
                    <a:pt x="2137108" y="0"/>
                  </a:lnTo>
                  <a:lnTo>
                    <a:pt x="2137108" y="327783"/>
                  </a:lnTo>
                  <a:lnTo>
                    <a:pt x="0" y="327783"/>
                  </a:ln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0D24049D-BC44-DC2B-99B8-4FBD34435B3C}"/>
                </a:ext>
              </a:extLst>
            </p:cNvPr>
            <p:cNvSpPr txBox="1"/>
            <p:nvPr/>
          </p:nvSpPr>
          <p:spPr>
            <a:xfrm>
              <a:off x="0" y="-38100"/>
              <a:ext cx="2137108" cy="36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374C1F5-CAD9-DB73-E07D-39456A28A5E2}"/>
              </a:ext>
            </a:extLst>
          </p:cNvPr>
          <p:cNvGrpSpPr/>
          <p:nvPr/>
        </p:nvGrpSpPr>
        <p:grpSpPr>
          <a:xfrm>
            <a:off x="1453814" y="7200900"/>
            <a:ext cx="4032586" cy="641520"/>
            <a:chOff x="685800" y="3905478"/>
            <a:chExt cx="5181600" cy="641520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DAD6934E-4554-752A-FC7E-E4C499236BBD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29" name="TextBox 5">
              <a:extLst>
                <a:ext uri="{FF2B5EF4-FFF2-40B4-BE49-F238E27FC236}">
                  <a16:creationId xmlns:a16="http://schemas.microsoft.com/office/drawing/2014/main" id="{5F0C18C3-EB58-7D93-2513-F3251569D148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NDA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EDAEF23-6D59-1490-6403-850772E3C9A6}"/>
              </a:ext>
            </a:extLst>
          </p:cNvPr>
          <p:cNvGrpSpPr/>
          <p:nvPr/>
        </p:nvGrpSpPr>
        <p:grpSpPr>
          <a:xfrm>
            <a:off x="7301910" y="7187758"/>
            <a:ext cx="4356690" cy="641520"/>
            <a:chOff x="685800" y="3905478"/>
            <a:chExt cx="5181600" cy="64152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D025CFD7-0538-B82F-8B7C-653D77A9B049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40" name="TextBox 5">
              <a:extLst>
                <a:ext uri="{FF2B5EF4-FFF2-40B4-BE49-F238E27FC236}">
                  <a16:creationId xmlns:a16="http://schemas.microsoft.com/office/drawing/2014/main" id="{77C2206E-5519-F414-0F6E-2E60C2D36A69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ГАРАНТИИ</a:t>
              </a:r>
              <a:endParaRPr lang="en-US" sz="20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EB73133-1277-9571-193F-C48C9FF71B73}"/>
              </a:ext>
            </a:extLst>
          </p:cNvPr>
          <p:cNvGrpSpPr/>
          <p:nvPr/>
        </p:nvGrpSpPr>
        <p:grpSpPr>
          <a:xfrm>
            <a:off x="12496800" y="7187758"/>
            <a:ext cx="4572000" cy="641520"/>
            <a:chOff x="685800" y="3905478"/>
            <a:chExt cx="5181600" cy="641520"/>
          </a:xfrm>
        </p:grpSpPr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0AAC3672-30F2-2701-9B6C-6146F65946B0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43" name="TextBox 5">
              <a:extLst>
                <a:ext uri="{FF2B5EF4-FFF2-40B4-BE49-F238E27FC236}">
                  <a16:creationId xmlns:a16="http://schemas.microsoft.com/office/drawing/2014/main" id="{60CDB6B6-BE5E-B705-B05E-8E1BD6A035C6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МАСШТАБИРУЕМОСТЬ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997E8AD-E9CE-F019-D1EE-E04D464B3B15}"/>
              </a:ext>
            </a:extLst>
          </p:cNvPr>
          <p:cNvGrpSpPr/>
          <p:nvPr/>
        </p:nvGrpSpPr>
        <p:grpSpPr>
          <a:xfrm>
            <a:off x="7301910" y="4822740"/>
            <a:ext cx="4356690" cy="641520"/>
            <a:chOff x="685800" y="3905478"/>
            <a:chExt cx="5181600" cy="641520"/>
          </a:xfrm>
        </p:grpSpPr>
        <p:sp>
          <p:nvSpPr>
            <p:cNvPr id="53" name="Freeform 4">
              <a:extLst>
                <a:ext uri="{FF2B5EF4-FFF2-40B4-BE49-F238E27FC236}">
                  <a16:creationId xmlns:a16="http://schemas.microsoft.com/office/drawing/2014/main" id="{FA5679AA-8D29-CDE7-F667-149069EAA9C9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54" name="TextBox 5">
              <a:extLst>
                <a:ext uri="{FF2B5EF4-FFF2-40B4-BE49-F238E27FC236}">
                  <a16:creationId xmlns:a16="http://schemas.microsoft.com/office/drawing/2014/main" id="{C8BB48CA-F3E2-6E62-C850-D4B4CB3BBF63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ОПЫТ В </a:t>
              </a: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B2B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A02007E7-03B2-CE37-A9AE-5DB2318414B2}"/>
              </a:ext>
            </a:extLst>
          </p:cNvPr>
          <p:cNvGrpSpPr/>
          <p:nvPr/>
        </p:nvGrpSpPr>
        <p:grpSpPr>
          <a:xfrm>
            <a:off x="12496800" y="4822740"/>
            <a:ext cx="4572000" cy="641520"/>
            <a:chOff x="685800" y="3905478"/>
            <a:chExt cx="5181600" cy="641520"/>
          </a:xfrm>
        </p:grpSpPr>
        <p:sp>
          <p:nvSpPr>
            <p:cNvPr id="60" name="Freeform 4">
              <a:extLst>
                <a:ext uri="{FF2B5EF4-FFF2-40B4-BE49-F238E27FC236}">
                  <a16:creationId xmlns:a16="http://schemas.microsoft.com/office/drawing/2014/main" id="{CD956B4E-452C-9D54-0A7F-547C8C60D2A1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61" name="TextBox 5">
              <a:extLst>
                <a:ext uri="{FF2B5EF4-FFF2-40B4-BE49-F238E27FC236}">
                  <a16:creationId xmlns:a16="http://schemas.microsoft.com/office/drawing/2014/main" id="{38F76B13-41FA-72E0-4CA4-73409272331A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БЕЗОПАСНАЯ РАЗРАБОТКА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756CCEE-ED1D-337A-7D9F-E05BDBB0A201}"/>
              </a:ext>
            </a:extLst>
          </p:cNvPr>
          <p:cNvGrpSpPr/>
          <p:nvPr/>
        </p:nvGrpSpPr>
        <p:grpSpPr>
          <a:xfrm>
            <a:off x="7301910" y="2048711"/>
            <a:ext cx="4356690" cy="641520"/>
            <a:chOff x="685800" y="3905478"/>
            <a:chExt cx="5181600" cy="641520"/>
          </a:xfrm>
        </p:grpSpPr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589339E6-1070-D4B9-CB4C-9FEE1B6A692D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64" name="TextBox 5">
              <a:extLst>
                <a:ext uri="{FF2B5EF4-FFF2-40B4-BE49-F238E27FC236}">
                  <a16:creationId xmlns:a16="http://schemas.microsoft.com/office/drawing/2014/main" id="{05A05EB4-3E1C-5C6F-AE6E-A0EDD8DF30D0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АУТСОРСИНГ/АУТСТАФФИНГ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A1BB7B1-EC27-D58B-2260-A3D9A7757A27}"/>
              </a:ext>
            </a:extLst>
          </p:cNvPr>
          <p:cNvGrpSpPr/>
          <p:nvPr/>
        </p:nvGrpSpPr>
        <p:grpSpPr>
          <a:xfrm>
            <a:off x="12496800" y="2048711"/>
            <a:ext cx="4572000" cy="641520"/>
            <a:chOff x="685800" y="3905478"/>
            <a:chExt cx="5181600" cy="641520"/>
          </a:xfrm>
        </p:grpSpPr>
        <p:sp>
          <p:nvSpPr>
            <p:cNvPr id="66" name="Freeform 4">
              <a:extLst>
                <a:ext uri="{FF2B5EF4-FFF2-40B4-BE49-F238E27FC236}">
                  <a16:creationId xmlns:a16="http://schemas.microsoft.com/office/drawing/2014/main" id="{A2DF0783-E495-EEF8-7D03-FC6C2E8191AA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67" name="TextBox 5">
              <a:extLst>
                <a:ext uri="{FF2B5EF4-FFF2-40B4-BE49-F238E27FC236}">
                  <a16:creationId xmlns:a16="http://schemas.microsoft.com/office/drawing/2014/main" id="{89D9DA98-7994-3B6B-F194-89AEF5786D85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ГИБКИЕ КОМАНДЫ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CD4D6-247B-08CE-1D2A-6CAB1AA6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21F0563-D8A4-FA85-097A-B21FD675495F}"/>
              </a:ext>
            </a:extLst>
          </p:cNvPr>
          <p:cNvGrpSpPr/>
          <p:nvPr/>
        </p:nvGrpSpPr>
        <p:grpSpPr>
          <a:xfrm>
            <a:off x="5619418" y="2076211"/>
            <a:ext cx="7162800" cy="6293389"/>
            <a:chOff x="5680265" y="1774346"/>
            <a:chExt cx="8526136" cy="7161020"/>
          </a:xfrm>
        </p:grpSpPr>
        <p:graphicFrame>
          <p:nvGraphicFramePr>
            <p:cNvPr id="4" name="Диаграмма 3">
              <a:extLst>
                <a:ext uri="{FF2B5EF4-FFF2-40B4-BE49-F238E27FC236}">
                  <a16:creationId xmlns:a16="http://schemas.microsoft.com/office/drawing/2014/main" id="{5EC6C2B5-359F-3A49-7611-48A8AAEBC3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3718994"/>
                </p:ext>
              </p:extLst>
            </p:nvPr>
          </p:nvGraphicFramePr>
          <p:xfrm>
            <a:off x="5680265" y="1774346"/>
            <a:ext cx="8526136" cy="7161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AF690BF-4E24-5A5A-8E43-B9AF06B2FBBE}"/>
                </a:ext>
              </a:extLst>
            </p:cNvPr>
            <p:cNvSpPr/>
            <p:nvPr/>
          </p:nvSpPr>
          <p:spPr>
            <a:xfrm>
              <a:off x="8001000" y="4148930"/>
              <a:ext cx="2751817" cy="2751817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8CB4F18-9857-B080-B31C-2A21BC3650FF}"/>
              </a:ext>
            </a:extLst>
          </p:cNvPr>
          <p:cNvGrpSpPr/>
          <p:nvPr/>
        </p:nvGrpSpPr>
        <p:grpSpPr>
          <a:xfrm>
            <a:off x="7764200" y="9995524"/>
            <a:ext cx="1921529" cy="47625"/>
            <a:chOff x="0" y="0"/>
            <a:chExt cx="506082" cy="1254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CAE1D75-D7E1-51E0-F3F9-3685824BB069}"/>
                </a:ext>
              </a:extLst>
            </p:cNvPr>
            <p:cNvSpPr/>
            <p:nvPr/>
          </p:nvSpPr>
          <p:spPr>
            <a:xfrm>
              <a:off x="0" y="0"/>
              <a:ext cx="506082" cy="12543"/>
            </a:xfrm>
            <a:custGeom>
              <a:avLst/>
              <a:gdLst/>
              <a:ahLst/>
              <a:cxnLst/>
              <a:rect l="l" t="t" r="r" b="b"/>
              <a:pathLst>
                <a:path w="506082" h="12543">
                  <a:moveTo>
                    <a:pt x="0" y="0"/>
                  </a:moveTo>
                  <a:lnTo>
                    <a:pt x="506082" y="0"/>
                  </a:lnTo>
                  <a:lnTo>
                    <a:pt x="50608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BC00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B9B4DF6-DC67-8E9F-8C38-1041AFCEA0A2}"/>
                </a:ext>
              </a:extLst>
            </p:cNvPr>
            <p:cNvSpPr txBox="1"/>
            <p:nvPr/>
          </p:nvSpPr>
          <p:spPr>
            <a:xfrm>
              <a:off x="0" y="-38100"/>
              <a:ext cx="50608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pic>
        <p:nvPicPr>
          <p:cNvPr id="22" name="Рисунок 21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8A8B260-15FA-47D4-6851-7DB82721D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7304768" y="212809"/>
            <a:ext cx="2840392" cy="1200877"/>
          </a:xfrm>
          <a:prstGeom prst="rect">
            <a:avLst/>
          </a:prstGeom>
        </p:spPr>
      </p:pic>
      <p:sp>
        <p:nvSpPr>
          <p:cNvPr id="26" name="TextBox 28">
            <a:extLst>
              <a:ext uri="{FF2B5EF4-FFF2-40B4-BE49-F238E27FC236}">
                <a16:creationId xmlns:a16="http://schemas.microsoft.com/office/drawing/2014/main" id="{CC635ADC-5312-4885-63FD-79A6290BA810}"/>
              </a:ext>
            </a:extLst>
          </p:cNvPr>
          <p:cNvSpPr txBox="1"/>
          <p:nvPr/>
        </p:nvSpPr>
        <p:spPr>
          <a:xfrm>
            <a:off x="1694574" y="2933700"/>
            <a:ext cx="4416990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WEB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Разработка высокопроизводительных веб-приложений и сайтов.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99C35CF2-4392-1E6E-D548-EC3D348DEEB1}"/>
              </a:ext>
            </a:extLst>
          </p:cNvPr>
          <p:cNvSpPr txBox="1"/>
          <p:nvPr/>
        </p:nvSpPr>
        <p:spPr>
          <a:xfrm>
            <a:off x="1694574" y="5651650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QA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Обеспечение качества программного обеспечения через комплексное тестирование.</a:t>
            </a: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6B944FA1-5648-5DED-10E3-99D9518931B3}"/>
              </a:ext>
            </a:extLst>
          </p:cNvPr>
          <p:cNvSpPr txBox="1"/>
          <p:nvPr/>
        </p:nvSpPr>
        <p:spPr>
          <a:xfrm>
            <a:off x="12145956" y="2933700"/>
            <a:ext cx="4416990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MOBILE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Создание нативных и кроссплатформенных мобильных приложений.</a:t>
            </a: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0F8623E1-833F-1439-FD3A-BA8BF190356A}"/>
              </a:ext>
            </a:extLst>
          </p:cNvPr>
          <p:cNvSpPr txBox="1"/>
          <p:nvPr/>
        </p:nvSpPr>
        <p:spPr>
          <a:xfrm>
            <a:off x="12145956" y="5651650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AI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Внедрение решений на основе искусственного интеллекта и машинного обучения.</a:t>
            </a: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DB5B6AFC-805C-C631-8511-C87C0D7AD166}"/>
              </a:ext>
            </a:extLst>
          </p:cNvPr>
          <p:cNvSpPr txBox="1"/>
          <p:nvPr/>
        </p:nvSpPr>
        <p:spPr>
          <a:xfrm>
            <a:off x="4566581" y="8755645"/>
            <a:ext cx="8513569" cy="9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DevOps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Оптимизация процессов разработки и эксплуатации с помощью </a:t>
            </a:r>
            <a:r>
              <a:rPr lang="ru-RU" sz="1800" dirty="0" err="1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DevOps</a:t>
            </a: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 практик.</a:t>
            </a: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C187DA77-A3C7-9ED7-30AD-8C87A4556C89}"/>
              </a:ext>
            </a:extLst>
          </p:cNvPr>
          <p:cNvSpPr txBox="1"/>
          <p:nvPr/>
        </p:nvSpPr>
        <p:spPr>
          <a:xfrm>
            <a:off x="6058969" y="2238076"/>
            <a:ext cx="5142131" cy="388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000000"/>
                </a:solidFill>
                <a:latin typeface="Myriad Pro Black" panose="020B0803030403020204" pitchFamily="34" charset="0"/>
                <a:ea typeface="Helvetica World"/>
                <a:cs typeface="Helvetica World"/>
                <a:sym typeface="Helvetica World"/>
              </a:rPr>
              <a:t>Продукты/услуги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4AFF864-1298-F266-2773-33E12C9B5482}"/>
              </a:ext>
            </a:extLst>
          </p:cNvPr>
          <p:cNvSpPr/>
          <p:nvPr/>
        </p:nvSpPr>
        <p:spPr>
          <a:xfrm rot="-1898322">
            <a:off x="14431310" y="7650042"/>
            <a:ext cx="5812134" cy="5826701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53EDFCF-1259-33EB-C009-2BEE96125AA5}"/>
              </a:ext>
            </a:extLst>
          </p:cNvPr>
          <p:cNvSpPr/>
          <p:nvPr/>
        </p:nvSpPr>
        <p:spPr>
          <a:xfrm rot="-1898322">
            <a:off x="-361738" y="-428160"/>
            <a:ext cx="2716311" cy="2723119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71A57D4E-AFDE-18B7-21EC-AA9F983C1317}"/>
              </a:ext>
            </a:extLst>
          </p:cNvPr>
          <p:cNvGrpSpPr/>
          <p:nvPr/>
        </p:nvGrpSpPr>
        <p:grpSpPr>
          <a:xfrm flipV="1">
            <a:off x="990600" y="5628790"/>
            <a:ext cx="357990" cy="357990"/>
            <a:chOff x="0" y="0"/>
            <a:chExt cx="812800" cy="812800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8F01F06-8E4B-5600-420A-7C518A51AEA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9A9184AA-BA6F-F5FA-A5A8-ECA66F4D629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E9A59E95-F7F3-4900-F2EC-CCAB63E1695A}"/>
              </a:ext>
            </a:extLst>
          </p:cNvPr>
          <p:cNvGrpSpPr/>
          <p:nvPr/>
        </p:nvGrpSpPr>
        <p:grpSpPr>
          <a:xfrm flipV="1">
            <a:off x="984597" y="2885657"/>
            <a:ext cx="357990" cy="357990"/>
            <a:chOff x="0" y="0"/>
            <a:chExt cx="812800" cy="812800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36585B8A-9325-C8B4-25E8-E36C9C2928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CB4246B3-F4BD-0D63-BBE8-93AB55306C2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306EBCDA-5537-EBBD-7F6D-58803EF4869B}"/>
              </a:ext>
            </a:extLst>
          </p:cNvPr>
          <p:cNvGrpSpPr/>
          <p:nvPr/>
        </p:nvGrpSpPr>
        <p:grpSpPr>
          <a:xfrm flipV="1">
            <a:off x="7764200" y="8726667"/>
            <a:ext cx="357990" cy="357990"/>
            <a:chOff x="0" y="0"/>
            <a:chExt cx="812800" cy="812800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CC4E070A-7752-74D3-37D2-AD463E88D5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C25EC901-7408-9AD7-8B43-016B430EE60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21117525-AFAE-A8F7-8FBE-A77CD2D1760A}"/>
              </a:ext>
            </a:extLst>
          </p:cNvPr>
          <p:cNvGrpSpPr/>
          <p:nvPr/>
        </p:nvGrpSpPr>
        <p:grpSpPr>
          <a:xfrm flipV="1">
            <a:off x="15010237" y="2868877"/>
            <a:ext cx="357990" cy="357990"/>
            <a:chOff x="0" y="0"/>
            <a:chExt cx="812800" cy="812800"/>
          </a:xfrm>
        </p:grpSpPr>
        <p:sp>
          <p:nvSpPr>
            <p:cNvPr id="44" name="Freeform 4">
              <a:extLst>
                <a:ext uri="{FF2B5EF4-FFF2-40B4-BE49-F238E27FC236}">
                  <a16:creationId xmlns:a16="http://schemas.microsoft.com/office/drawing/2014/main" id="{EE880AE7-3DF3-DC17-DD6B-712F260F88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4456C816-8892-3C53-6EF9-49F7E969ECD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3">
            <a:extLst>
              <a:ext uri="{FF2B5EF4-FFF2-40B4-BE49-F238E27FC236}">
                <a16:creationId xmlns:a16="http://schemas.microsoft.com/office/drawing/2014/main" id="{9D8DFCE3-824B-7257-A6DE-0125B25221BA}"/>
              </a:ext>
            </a:extLst>
          </p:cNvPr>
          <p:cNvGrpSpPr/>
          <p:nvPr/>
        </p:nvGrpSpPr>
        <p:grpSpPr>
          <a:xfrm flipV="1">
            <a:off x="15736262" y="5612010"/>
            <a:ext cx="357990" cy="357990"/>
            <a:chOff x="0" y="0"/>
            <a:chExt cx="812800" cy="812800"/>
          </a:xfrm>
        </p:grpSpPr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09AF2E28-51B8-BEED-9737-7407758BCC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8" name="TextBox 5">
              <a:extLst>
                <a:ext uri="{FF2B5EF4-FFF2-40B4-BE49-F238E27FC236}">
                  <a16:creationId xmlns:a16="http://schemas.microsoft.com/office/drawing/2014/main" id="{19479F8E-B410-56FC-E8E4-D4CC8CCE511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111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8700" y="1980761"/>
            <a:ext cx="12992100" cy="1615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39"/>
              </a:lnSpc>
              <a:spcBef>
                <a:spcPct val="0"/>
              </a:spcBef>
            </a:pPr>
            <a:r>
              <a:rPr lang="ru-RU" sz="9600" spc="-739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Технологии и процессы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542" y="5850723"/>
            <a:ext cx="537210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ТЕХНОЛОГИЧЕСКИЙ СТЕК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используем передовые технологии и фреймворки для создания надёжных и масштабируемых решений.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92542" y="478663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25203" y="513066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1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pic>
        <p:nvPicPr>
          <p:cNvPr id="33" name="Рисунок 32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C1C1FEE-FA4F-D899-DF60-6898C39FD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838200" y="376687"/>
            <a:ext cx="2840392" cy="1200877"/>
          </a:xfrm>
          <a:prstGeom prst="rect">
            <a:avLst/>
          </a:prstGeom>
        </p:spPr>
      </p:pic>
      <p:sp>
        <p:nvSpPr>
          <p:cNvPr id="34" name="TextBox 13">
            <a:extLst>
              <a:ext uri="{FF2B5EF4-FFF2-40B4-BE49-F238E27FC236}">
                <a16:creationId xmlns:a16="http://schemas.microsoft.com/office/drawing/2014/main" id="{A27C588B-1C7B-E147-AC97-F837685C40A5}"/>
              </a:ext>
            </a:extLst>
          </p:cNvPr>
          <p:cNvSpPr txBox="1"/>
          <p:nvPr/>
        </p:nvSpPr>
        <p:spPr>
          <a:xfrm>
            <a:off x="7010400" y="5850723"/>
            <a:ext cx="537210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СКРАМ, </a:t>
            </a:r>
            <a:r>
              <a:rPr lang="en-US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KANBAN, AGILE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применяем гибкие методологии разработки, такие как </a:t>
            </a:r>
            <a:r>
              <a:rPr lang="ru-RU" sz="1800" dirty="0" err="1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Scrum</a:t>
            </a: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Kanban</a:t>
            </a: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Agile</a:t>
            </a: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, для эффективного управления проектами.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B000726-A594-F608-9C41-0CCD2ACF976C}"/>
              </a:ext>
            </a:extLst>
          </p:cNvPr>
          <p:cNvSpPr/>
          <p:nvPr/>
        </p:nvSpPr>
        <p:spPr>
          <a:xfrm>
            <a:off x="7010400" y="4786636"/>
            <a:ext cx="1100282" cy="724996"/>
          </a:xfrm>
          <a:custGeom>
            <a:avLst/>
            <a:gdLst/>
            <a:ahLst/>
            <a:cxnLst/>
            <a:rect l="l" t="t" r="r" b="b"/>
            <a:pathLst>
              <a:path w="289786" h="119264">
                <a:moveTo>
                  <a:pt x="0" y="0"/>
                </a:moveTo>
                <a:lnTo>
                  <a:pt x="289786" y="0"/>
                </a:lnTo>
                <a:lnTo>
                  <a:pt x="289786" y="119264"/>
                </a:lnTo>
                <a:lnTo>
                  <a:pt x="0" y="119264"/>
                </a:lnTo>
                <a:close/>
              </a:path>
            </a:pathLst>
          </a:custGeom>
          <a:solidFill>
            <a:srgbClr val="653FF6"/>
          </a:solidFill>
        </p:spPr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AA813BCC-500C-4F3E-A3D0-2F7EE2D93BFB}"/>
              </a:ext>
            </a:extLst>
          </p:cNvPr>
          <p:cNvSpPr txBox="1"/>
          <p:nvPr/>
        </p:nvSpPr>
        <p:spPr>
          <a:xfrm>
            <a:off x="7010400" y="4555029"/>
            <a:ext cx="1100282" cy="956603"/>
          </a:xfrm>
          <a:prstGeom prst="rect">
            <a:avLst/>
          </a:prstGeom>
          <a:solidFill>
            <a:srgbClr val="653FF6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C40DF99C-2515-92B3-D950-964DB520BFA5}"/>
              </a:ext>
            </a:extLst>
          </p:cNvPr>
          <p:cNvSpPr txBox="1"/>
          <p:nvPr/>
        </p:nvSpPr>
        <p:spPr>
          <a:xfrm>
            <a:off x="7143061" y="513066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2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13054E0C-D148-24ED-4017-A34D5EDC7B2F}"/>
              </a:ext>
            </a:extLst>
          </p:cNvPr>
          <p:cNvSpPr txBox="1"/>
          <p:nvPr/>
        </p:nvSpPr>
        <p:spPr>
          <a:xfrm>
            <a:off x="12908643" y="5850723"/>
            <a:ext cx="4541157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CI/CD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Непрерывная интеграция и непрерывная поставка (CI/CD) обеспечивают быструю и надёжную доставку продукта.</a:t>
            </a: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8D6EB505-1F9C-0B73-044F-524C9DF3D5A4}"/>
              </a:ext>
            </a:extLst>
          </p:cNvPr>
          <p:cNvGrpSpPr/>
          <p:nvPr/>
        </p:nvGrpSpPr>
        <p:grpSpPr>
          <a:xfrm>
            <a:off x="12908643" y="478663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DE28E141-D3E6-CE06-804A-6300CA8170B6}"/>
                </a:ext>
              </a:extLst>
            </p:cNvPr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CC4D6C2E-7724-23CD-732E-0238051F6EBA}"/>
                </a:ext>
              </a:extLst>
            </p:cNvPr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43" name="TextBox 17">
            <a:extLst>
              <a:ext uri="{FF2B5EF4-FFF2-40B4-BE49-F238E27FC236}">
                <a16:creationId xmlns:a16="http://schemas.microsoft.com/office/drawing/2014/main" id="{502EDD64-18B6-7AB6-8C97-3B98DF19D8FC}"/>
              </a:ext>
            </a:extLst>
          </p:cNvPr>
          <p:cNvSpPr txBox="1"/>
          <p:nvPr/>
        </p:nvSpPr>
        <p:spPr>
          <a:xfrm>
            <a:off x="13041304" y="513066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3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6D04987D-4AE1-CC6A-113F-F8A47952BC84}"/>
              </a:ext>
            </a:extLst>
          </p:cNvPr>
          <p:cNvSpPr/>
          <p:nvPr/>
        </p:nvSpPr>
        <p:spPr>
          <a:xfrm rot="-1898322">
            <a:off x="15303792" y="-672453"/>
            <a:ext cx="4292016" cy="4302773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C987607A-0C38-5EA0-4F68-DD60055201FC}"/>
              </a:ext>
            </a:extLst>
          </p:cNvPr>
          <p:cNvSpPr/>
          <p:nvPr/>
        </p:nvSpPr>
        <p:spPr>
          <a:xfrm>
            <a:off x="0" y="8412639"/>
            <a:ext cx="18288000" cy="1874361"/>
          </a:xfrm>
          <a:custGeom>
            <a:avLst/>
            <a:gdLst/>
            <a:ahLst/>
            <a:cxnLst/>
            <a:rect l="l" t="t" r="r" b="b"/>
            <a:pathLst>
              <a:path w="9414331" h="964887">
                <a:moveTo>
                  <a:pt x="0" y="0"/>
                </a:moveTo>
                <a:lnTo>
                  <a:pt x="9414331" y="0"/>
                </a:lnTo>
                <a:lnTo>
                  <a:pt x="9414331" y="964887"/>
                </a:lnTo>
                <a:lnTo>
                  <a:pt x="0" y="964887"/>
                </a:lnTo>
                <a:close/>
              </a:path>
            </a:pathLst>
          </a:custGeom>
          <a:gradFill rotWithShape="1">
            <a:gsLst>
              <a:gs pos="0">
                <a:srgbClr val="F600FE">
                  <a:alpha val="100000"/>
                </a:srgbClr>
              </a:gs>
              <a:gs pos="25000">
                <a:srgbClr val="C900FE">
                  <a:alpha val="100000"/>
                </a:srgbClr>
              </a:gs>
              <a:gs pos="50000">
                <a:srgbClr val="A136FF">
                  <a:alpha val="100000"/>
                </a:srgbClr>
              </a:gs>
              <a:gs pos="75000">
                <a:srgbClr val="5142F0">
                  <a:alpha val="100000"/>
                </a:srgbClr>
              </a:gs>
              <a:gs pos="100000">
                <a:srgbClr val="0033D9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2107267" y="0"/>
            <a:ext cx="5735093" cy="10287000"/>
            <a:chOff x="0" y="0"/>
            <a:chExt cx="888516" cy="15937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8516" cy="1593725"/>
            </a:xfrm>
            <a:custGeom>
              <a:avLst/>
              <a:gdLst/>
              <a:ahLst/>
              <a:cxnLst/>
              <a:rect l="l" t="t" r="r" b="b"/>
              <a:pathLst>
                <a:path w="888516" h="1593725">
                  <a:moveTo>
                    <a:pt x="0" y="0"/>
                  </a:moveTo>
                  <a:lnTo>
                    <a:pt x="888516" y="0"/>
                  </a:lnTo>
                  <a:lnTo>
                    <a:pt x="888516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9864" r="-9864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F9E93042-DD2B-C26C-169C-E9271342944F}"/>
              </a:ext>
            </a:extLst>
          </p:cNvPr>
          <p:cNvGrpSpPr/>
          <p:nvPr/>
        </p:nvGrpSpPr>
        <p:grpSpPr>
          <a:xfrm>
            <a:off x="8686800" y="2860226"/>
            <a:ext cx="1921529" cy="47625"/>
            <a:chOff x="0" y="0"/>
            <a:chExt cx="506082" cy="12543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C2027286-BB28-2D16-37B1-E33FFA0D11D1}"/>
                </a:ext>
              </a:extLst>
            </p:cNvPr>
            <p:cNvSpPr/>
            <p:nvPr/>
          </p:nvSpPr>
          <p:spPr>
            <a:xfrm>
              <a:off x="0" y="0"/>
              <a:ext cx="506082" cy="12543"/>
            </a:xfrm>
            <a:custGeom>
              <a:avLst/>
              <a:gdLst/>
              <a:ahLst/>
              <a:cxnLst/>
              <a:rect l="l" t="t" r="r" b="b"/>
              <a:pathLst>
                <a:path w="506082" h="12543">
                  <a:moveTo>
                    <a:pt x="0" y="0"/>
                  </a:moveTo>
                  <a:lnTo>
                    <a:pt x="506082" y="0"/>
                  </a:lnTo>
                  <a:lnTo>
                    <a:pt x="50608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BC00"/>
            </a:solidFill>
          </p:spPr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B25F7447-D6BD-0DC2-5ED5-3B618CB8F6C4}"/>
                </a:ext>
              </a:extLst>
            </p:cNvPr>
            <p:cNvSpPr txBox="1"/>
            <p:nvPr/>
          </p:nvSpPr>
          <p:spPr>
            <a:xfrm>
              <a:off x="0" y="-38100"/>
              <a:ext cx="50608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32" name="TextBox 14">
            <a:extLst>
              <a:ext uri="{FF2B5EF4-FFF2-40B4-BE49-F238E27FC236}">
                <a16:creationId xmlns:a16="http://schemas.microsoft.com/office/drawing/2014/main" id="{F701FCD3-B1D1-AB58-A96D-0247CCBB41FD}"/>
              </a:ext>
            </a:extLst>
          </p:cNvPr>
          <p:cNvSpPr txBox="1"/>
          <p:nvPr/>
        </p:nvSpPr>
        <p:spPr>
          <a:xfrm>
            <a:off x="8656320" y="1843357"/>
            <a:ext cx="9067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dirty="0">
                <a:latin typeface="Myriad Pro Black" panose="020B0803030403020204" pitchFamily="34" charset="0"/>
              </a:rPr>
              <a:t>Портфель проектов</a:t>
            </a:r>
          </a:p>
        </p:txBody>
      </p:sp>
      <p:pic>
        <p:nvPicPr>
          <p:cNvPr id="33" name="Рисунок 32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CE0F0F6-5F66-FE21-2476-B88B22483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8421480" y="376687"/>
            <a:ext cx="2840392" cy="1200877"/>
          </a:xfrm>
          <a:prstGeom prst="rect">
            <a:avLst/>
          </a:prstGeom>
        </p:spPr>
      </p:pic>
      <p:sp>
        <p:nvSpPr>
          <p:cNvPr id="34" name="TextBox 13">
            <a:extLst>
              <a:ext uri="{FF2B5EF4-FFF2-40B4-BE49-F238E27FC236}">
                <a16:creationId xmlns:a16="http://schemas.microsoft.com/office/drawing/2014/main" id="{9D067543-3BA5-C865-1A2D-C7779D80537D}"/>
              </a:ext>
            </a:extLst>
          </p:cNvPr>
          <p:cNvSpPr txBox="1"/>
          <p:nvPr/>
        </p:nvSpPr>
        <p:spPr>
          <a:xfrm>
            <a:off x="8686800" y="3780057"/>
            <a:ext cx="888492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100</a:t>
            </a:r>
            <a:r>
              <a:rPr lang="en-US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K+</a:t>
            </a:r>
            <a:endParaRPr lang="ru-RU" sz="6600" b="1" dirty="0">
              <a:solidFill>
                <a:srgbClr val="D500FE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r>
              <a:rPr lang="ru-RU" sz="3200" b="1" dirty="0"/>
              <a:t>Пользователи</a:t>
            </a:r>
            <a:endParaRPr lang="en-US" b="1" dirty="0"/>
          </a:p>
          <a:p>
            <a:r>
              <a:rPr lang="ru-RU" dirty="0"/>
              <a:t>Наши проекты обслуживают сотни тысяч пользователей по всему миру.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134332C8-A435-326F-CF77-DA679D37BBB4}"/>
              </a:ext>
            </a:extLst>
          </p:cNvPr>
          <p:cNvSpPr txBox="1"/>
          <p:nvPr/>
        </p:nvSpPr>
        <p:spPr>
          <a:xfrm>
            <a:off x="8686800" y="6028592"/>
            <a:ext cx="888492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50</a:t>
            </a:r>
            <a:r>
              <a:rPr lang="en-US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+</a:t>
            </a:r>
            <a:endParaRPr lang="ru-RU" sz="6600" b="1" dirty="0">
              <a:solidFill>
                <a:srgbClr val="D500FE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r>
              <a:rPr lang="ru-RU" sz="3200" b="1" dirty="0"/>
              <a:t>Серверы</a:t>
            </a:r>
            <a:endParaRPr lang="en-US" b="1" dirty="0"/>
          </a:p>
          <a:p>
            <a:r>
              <a:rPr lang="ru-RU" dirty="0"/>
              <a:t>Мы управляем более чем 50 серверами для обеспечения бесперебойной работы.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158D1321-C2F0-53EE-3A71-323425906B80}"/>
              </a:ext>
            </a:extLst>
          </p:cNvPr>
          <p:cNvSpPr txBox="1"/>
          <p:nvPr/>
        </p:nvSpPr>
        <p:spPr>
          <a:xfrm>
            <a:off x="8686800" y="8277127"/>
            <a:ext cx="888492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1</a:t>
            </a:r>
            <a:r>
              <a:rPr lang="en-US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M+</a:t>
            </a:r>
            <a:endParaRPr lang="ru-RU" sz="6600" b="1" dirty="0">
              <a:solidFill>
                <a:srgbClr val="D500FE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r>
              <a:rPr lang="ru-RU" sz="3200" b="1" dirty="0"/>
              <a:t>Сессии</a:t>
            </a:r>
            <a:endParaRPr lang="en-US" b="1" dirty="0"/>
          </a:p>
          <a:p>
            <a:r>
              <a:rPr lang="ru-RU" dirty="0"/>
              <a:t>Ежемесячно наши системы обрабатывают более миллиона пользовательских сессий.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536A65B1-83E8-610B-6E57-DDB54817F554}"/>
              </a:ext>
            </a:extLst>
          </p:cNvPr>
          <p:cNvSpPr/>
          <p:nvPr/>
        </p:nvSpPr>
        <p:spPr>
          <a:xfrm rot="5400000">
            <a:off x="-3460733" y="4206319"/>
            <a:ext cx="10287001" cy="1874361"/>
          </a:xfrm>
          <a:custGeom>
            <a:avLst/>
            <a:gdLst/>
            <a:ahLst/>
            <a:cxnLst/>
            <a:rect l="l" t="t" r="r" b="b"/>
            <a:pathLst>
              <a:path w="9414331" h="964887">
                <a:moveTo>
                  <a:pt x="0" y="0"/>
                </a:moveTo>
                <a:lnTo>
                  <a:pt x="9414331" y="0"/>
                </a:lnTo>
                <a:lnTo>
                  <a:pt x="9414331" y="964887"/>
                </a:lnTo>
                <a:lnTo>
                  <a:pt x="0" y="964887"/>
                </a:lnTo>
                <a:close/>
              </a:path>
            </a:pathLst>
          </a:custGeom>
          <a:gradFill rotWithShape="1">
            <a:gsLst>
              <a:gs pos="0">
                <a:srgbClr val="F600FE">
                  <a:alpha val="100000"/>
                </a:srgbClr>
              </a:gs>
              <a:gs pos="25000">
                <a:srgbClr val="C900FE">
                  <a:alpha val="100000"/>
                </a:srgbClr>
              </a:gs>
              <a:gs pos="50000">
                <a:srgbClr val="A136FF">
                  <a:alpha val="100000"/>
                </a:srgbClr>
              </a:gs>
              <a:gs pos="75000">
                <a:srgbClr val="5142F0">
                  <a:alpha val="100000"/>
                </a:srgbClr>
              </a:gs>
              <a:gs pos="100000">
                <a:srgbClr val="0033D9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4C18324-6A9C-9BD9-AD3F-033849A82E78}"/>
              </a:ext>
            </a:extLst>
          </p:cNvPr>
          <p:cNvSpPr/>
          <p:nvPr/>
        </p:nvSpPr>
        <p:spPr>
          <a:xfrm rot="-1898322">
            <a:off x="16028020" y="-1231556"/>
            <a:ext cx="4292016" cy="4302773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E30E8-3361-039D-4D2B-11D14DA06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A50A7092-FBA5-F712-49D1-7D59D42F535F}"/>
              </a:ext>
            </a:extLst>
          </p:cNvPr>
          <p:cNvSpPr txBox="1"/>
          <p:nvPr/>
        </p:nvSpPr>
        <p:spPr>
          <a:xfrm>
            <a:off x="1028700" y="2425001"/>
            <a:ext cx="12992100" cy="1615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39"/>
              </a:lnSpc>
              <a:spcBef>
                <a:spcPct val="0"/>
              </a:spcBef>
            </a:pPr>
            <a:r>
              <a:rPr lang="ru-RU" sz="9600" spc="-739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Условия сотрудничества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12C89DA-1D4E-86F9-37F4-41D2D4B0F9F8}"/>
              </a:ext>
            </a:extLst>
          </p:cNvPr>
          <p:cNvSpPr txBox="1"/>
          <p:nvPr/>
        </p:nvSpPr>
        <p:spPr>
          <a:xfrm>
            <a:off x="992542" y="6137363"/>
            <a:ext cx="5372100" cy="2225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МОДЕЛИ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СОТРУДНИЧЕСТВА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предлагаем различные модели сотрудничества: Time &amp; </a:t>
            </a:r>
            <a:r>
              <a:rPr lang="ru-RU" sz="1800" dirty="0" err="1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Material</a:t>
            </a: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Fix</a:t>
            </a: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 Price и </a:t>
            </a:r>
            <a:r>
              <a:rPr lang="ru-RU" sz="1800" dirty="0" err="1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Dedicated</a:t>
            </a: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team</a:t>
            </a: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, чтобы соответствовать вашим потребностям и бюджету.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EA7D31E-1D6E-A3A2-E07B-33706AC22065}"/>
              </a:ext>
            </a:extLst>
          </p:cNvPr>
          <p:cNvGrpSpPr/>
          <p:nvPr/>
        </p:nvGrpSpPr>
        <p:grpSpPr>
          <a:xfrm>
            <a:off x="992542" y="507327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02DE7A2-5B6C-8A1C-3B9B-E9DCB3C5FF10}"/>
                </a:ext>
              </a:extLst>
            </p:cNvPr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0825CA7-3E37-30EC-6DC5-27BA51604291}"/>
                </a:ext>
              </a:extLst>
            </p:cNvPr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768BCA2B-6857-2803-B2CA-8530F4B8AA9D}"/>
              </a:ext>
            </a:extLst>
          </p:cNvPr>
          <p:cNvSpPr txBox="1"/>
          <p:nvPr/>
        </p:nvSpPr>
        <p:spPr>
          <a:xfrm>
            <a:off x="1125203" y="541730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1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pic>
        <p:nvPicPr>
          <p:cNvPr id="33" name="Рисунок 32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42D6A5-C224-3A60-0B0B-E95C6C3D5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3494" r="34847" b="50847"/>
          <a:stretch>
            <a:fillRect/>
          </a:stretch>
        </p:blipFill>
        <p:spPr>
          <a:xfrm>
            <a:off x="838200" y="376687"/>
            <a:ext cx="2840392" cy="1200877"/>
          </a:xfrm>
          <a:prstGeom prst="rect">
            <a:avLst/>
          </a:prstGeom>
        </p:spPr>
      </p:pic>
      <p:sp>
        <p:nvSpPr>
          <p:cNvPr id="34" name="TextBox 13">
            <a:extLst>
              <a:ext uri="{FF2B5EF4-FFF2-40B4-BE49-F238E27FC236}">
                <a16:creationId xmlns:a16="http://schemas.microsoft.com/office/drawing/2014/main" id="{A99B3DB8-B620-8A56-1D2E-A0798E6BB652}"/>
              </a:ext>
            </a:extLst>
          </p:cNvPr>
          <p:cNvSpPr txBox="1"/>
          <p:nvPr/>
        </p:nvSpPr>
        <p:spPr>
          <a:xfrm>
            <a:off x="7010400" y="6137363"/>
            <a:ext cx="5562600" cy="2545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ИНСТРУМЕНТЫ КОММУНИКАЦИИ И ТРЕКИНГА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используем современные инструменты для эффективной коммуникации и отслеживания прогресса проекта, обеспечивая полную прозрачность.</a:t>
            </a:r>
          </a:p>
        </p:txBody>
      </p:sp>
      <p:grpSp>
        <p:nvGrpSpPr>
          <p:cNvPr id="35" name="Group 14">
            <a:extLst>
              <a:ext uri="{FF2B5EF4-FFF2-40B4-BE49-F238E27FC236}">
                <a16:creationId xmlns:a16="http://schemas.microsoft.com/office/drawing/2014/main" id="{29A55BE9-AA97-27F2-E8F7-5AF1E35D8EF5}"/>
              </a:ext>
            </a:extLst>
          </p:cNvPr>
          <p:cNvGrpSpPr/>
          <p:nvPr/>
        </p:nvGrpSpPr>
        <p:grpSpPr>
          <a:xfrm>
            <a:off x="7010400" y="507327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3F83018B-1786-076E-3E62-E7A43F5D3B7F}"/>
                </a:ext>
              </a:extLst>
            </p:cNvPr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943733D8-3C29-58A7-3070-7E57075801ED}"/>
                </a:ext>
              </a:extLst>
            </p:cNvPr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86D2499-08AA-B7FC-76F4-8050590408D7}"/>
              </a:ext>
            </a:extLst>
          </p:cNvPr>
          <p:cNvSpPr txBox="1"/>
          <p:nvPr/>
        </p:nvSpPr>
        <p:spPr>
          <a:xfrm>
            <a:off x="7143061" y="541730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2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2BC44070-7EBA-5B8E-F278-E6965C3A5E48}"/>
              </a:ext>
            </a:extLst>
          </p:cNvPr>
          <p:cNvSpPr txBox="1"/>
          <p:nvPr/>
        </p:nvSpPr>
        <p:spPr>
          <a:xfrm>
            <a:off x="12908643" y="6137363"/>
            <a:ext cx="5074557" cy="2545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СРОКИ ВНЕДРЕНИЯ И ЭТАПЫ ПРОЕКТА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Мы чётко определяем сроки внедрения и разбиваем проект на этапы, чтобы вы всегда были в курсе хода работ и могли планировать свои ресурсы.</a:t>
            </a: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B03E531B-BE42-F276-EB86-BCCE5A2BE003}"/>
              </a:ext>
            </a:extLst>
          </p:cNvPr>
          <p:cNvGrpSpPr/>
          <p:nvPr/>
        </p:nvGrpSpPr>
        <p:grpSpPr>
          <a:xfrm>
            <a:off x="12908643" y="507327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B6F4A6EF-CBCF-2F2B-0B5A-6821BC052FEA}"/>
                </a:ext>
              </a:extLst>
            </p:cNvPr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69B4707D-8838-51C4-C427-288ED8B81114}"/>
                </a:ext>
              </a:extLst>
            </p:cNvPr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43" name="TextBox 17">
            <a:extLst>
              <a:ext uri="{FF2B5EF4-FFF2-40B4-BE49-F238E27FC236}">
                <a16:creationId xmlns:a16="http://schemas.microsoft.com/office/drawing/2014/main" id="{72F358BD-A6EC-DE14-901C-770365839833}"/>
              </a:ext>
            </a:extLst>
          </p:cNvPr>
          <p:cNvSpPr txBox="1"/>
          <p:nvPr/>
        </p:nvSpPr>
        <p:spPr>
          <a:xfrm>
            <a:off x="13041304" y="541730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3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F1B76F9-7DCB-4EEC-81C4-3C71FD4A14B5}"/>
              </a:ext>
            </a:extLst>
          </p:cNvPr>
          <p:cNvSpPr/>
          <p:nvPr/>
        </p:nvSpPr>
        <p:spPr>
          <a:xfrm rot="-1898322">
            <a:off x="14112631" y="-1157937"/>
            <a:ext cx="5812134" cy="5826701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3480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597</Words>
  <Application>Microsoft Office PowerPoint</Application>
  <PresentationFormat>Произвольный</PresentationFormat>
  <Paragraphs>127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Myriad Pro</vt:lpstr>
      <vt:lpstr>Arial</vt:lpstr>
      <vt:lpstr>Calibri</vt:lpstr>
      <vt:lpstr>Myriad Pro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Modern Company Profile Presentation</dc:title>
  <dc:creator>Кутман Усенов</dc:creator>
  <cp:lastModifiedBy>Кутман Усенов</cp:lastModifiedBy>
  <cp:revision>4</cp:revision>
  <dcterms:created xsi:type="dcterms:W3CDTF">2006-08-16T00:00:00Z</dcterms:created>
  <dcterms:modified xsi:type="dcterms:W3CDTF">2025-09-23T19:08:18Z</dcterms:modified>
  <dc:identifier>DAGyR1iSKIQ</dc:identifier>
</cp:coreProperties>
</file>